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60" r:id="rId5"/>
    <p:sldId id="271" r:id="rId6"/>
    <p:sldId id="269" r:id="rId7"/>
    <p:sldId id="261" r:id="rId8"/>
    <p:sldId id="278" r:id="rId9"/>
    <p:sldId id="276" r:id="rId10"/>
    <p:sldId id="282" r:id="rId11"/>
    <p:sldId id="279" r:id="rId12"/>
    <p:sldId id="284" r:id="rId13"/>
    <p:sldId id="267" r:id="rId14"/>
    <p:sldId id="274" r:id="rId15"/>
    <p:sldId id="265" r:id="rId16"/>
    <p:sldId id="272" r:id="rId17"/>
    <p:sldId id="270"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5288"/>
    <a:srgbClr val="1E0520"/>
    <a:srgbClr val="AB0520"/>
    <a:srgbClr val="0C23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A11C96-BEE3-4B45-AE58-98F5D0626629}" v="181" dt="2025-04-04T17:43:15.432"/>
    <p1510:client id="{DE2C76EA-6BAE-41D1-B999-3BBAC7045878}" v="39" dt="2025-04-04T21:20:45.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093" autoAdjust="0"/>
  </p:normalViewPr>
  <p:slideViewPr>
    <p:cSldViewPr snapToGrid="0">
      <p:cViewPr varScale="1">
        <p:scale>
          <a:sx n="78" d="100"/>
          <a:sy n="78" d="100"/>
        </p:scale>
        <p:origin x="1026"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emailarizona-my.sharepoint.com/personal/mollyauer_arizona_edu/Documents/Space%20Grant%20Research%20Projec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mailarizona-my.sharepoint.com/personal/mollyauer_arizona_edu/Documents/Space%20Grant%20Research%20Project.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emailarizona-my.sharepoint.com/personal/mollyauer_arizona_edu/Documents/Space%20Grant%20Research%20Projec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emailarizona-my.sharepoint.com/personal/mollyauer_arizona_edu/Documents/Space%20Grant%20Research%20Projec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emailarizona-my.sharepoint.com/personal/mollyauer_arizona_edu/Documents/Space%20Grant%20Research%20Projec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emailarizona-my.sharepoint.com/personal/mollyauer_arizona_edu/Documents/Space%20Grant%20Research%20Project.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 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Before Heat Treatment</c:v>
          </c:tx>
          <c:spPr>
            <a:solidFill>
              <a:schemeClr val="accent1"/>
            </a:solidFill>
            <a:ln>
              <a:noFill/>
            </a:ln>
            <a:effectLst/>
          </c:spPr>
          <c:invertIfNegative val="0"/>
          <c:cat>
            <c:strRef>
              <c:f>'Data Collection'!$L$2:$L$6</c:f>
              <c:strCache>
                <c:ptCount val="5"/>
                <c:pt idx="0">
                  <c:v>1</c:v>
                </c:pt>
                <c:pt idx="1">
                  <c:v>2-3</c:v>
                </c:pt>
                <c:pt idx="2">
                  <c:v>4-5</c:v>
                </c:pt>
                <c:pt idx="3">
                  <c:v>6-7</c:v>
                </c:pt>
                <c:pt idx="4">
                  <c:v>8-9</c:v>
                </c:pt>
              </c:strCache>
            </c:strRef>
          </c:cat>
          <c:val>
            <c:numRef>
              <c:f>('Data Collection'!$G$2,'Data Collection'!$G$3,'Data Collection'!$G$5,'Data Collection'!$G$7,'Data Collection'!$G$9)</c:f>
              <c:numCache>
                <c:formatCode>General</c:formatCode>
                <c:ptCount val="5"/>
                <c:pt idx="0">
                  <c:v>0.51666999999999996</c:v>
                </c:pt>
                <c:pt idx="1">
                  <c:v>0.43692999999999999</c:v>
                </c:pt>
                <c:pt idx="2">
                  <c:v>0.38764999999999999</c:v>
                </c:pt>
                <c:pt idx="3">
                  <c:v>0.44552999999999998</c:v>
                </c:pt>
                <c:pt idx="4">
                  <c:v>0.38369999999999999</c:v>
                </c:pt>
              </c:numCache>
            </c:numRef>
          </c:val>
          <c:extLst>
            <c:ext xmlns:c16="http://schemas.microsoft.com/office/drawing/2014/chart" uri="{C3380CC4-5D6E-409C-BE32-E72D297353CC}">
              <c16:uniqueId val="{00000000-4768-44D3-9543-1430F4AAA72F}"/>
            </c:ext>
          </c:extLst>
        </c:ser>
        <c:ser>
          <c:idx val="1"/>
          <c:order val="1"/>
          <c:tx>
            <c:v>After Heat Treatment</c:v>
          </c:tx>
          <c:spPr>
            <a:solidFill>
              <a:schemeClr val="accent2"/>
            </a:solidFill>
            <a:ln>
              <a:noFill/>
            </a:ln>
            <a:effectLst/>
          </c:spPr>
          <c:invertIfNegative val="0"/>
          <c:cat>
            <c:strRef>
              <c:f>'Data Collection'!$L$2:$L$6</c:f>
              <c:strCache>
                <c:ptCount val="5"/>
                <c:pt idx="0">
                  <c:v>1</c:v>
                </c:pt>
                <c:pt idx="1">
                  <c:v>2-3</c:v>
                </c:pt>
                <c:pt idx="2">
                  <c:v>4-5</c:v>
                </c:pt>
                <c:pt idx="3">
                  <c:v>6-7</c:v>
                </c:pt>
                <c:pt idx="4">
                  <c:v>8-9</c:v>
                </c:pt>
              </c:strCache>
            </c:strRef>
          </c:cat>
          <c:val>
            <c:numRef>
              <c:f>('Data Collection'!$K$11,'Data Collection'!$G$4,'Data Collection'!$G$6,'Data Collection'!$G$8,'Data Collection'!$G$10)</c:f>
              <c:numCache>
                <c:formatCode>General</c:formatCode>
                <c:ptCount val="5"/>
                <c:pt idx="0">
                  <c:v>0</c:v>
                </c:pt>
                <c:pt idx="1">
                  <c:v>0.76278000000000001</c:v>
                </c:pt>
                <c:pt idx="2">
                  <c:v>0.46315000000000001</c:v>
                </c:pt>
                <c:pt idx="3">
                  <c:v>0.57604999999999995</c:v>
                </c:pt>
                <c:pt idx="4">
                  <c:v>0.45996999999999999</c:v>
                </c:pt>
              </c:numCache>
            </c:numRef>
          </c:val>
          <c:extLst>
            <c:ext xmlns:c16="http://schemas.microsoft.com/office/drawing/2014/chart" uri="{C3380CC4-5D6E-409C-BE32-E72D297353CC}">
              <c16:uniqueId val="{00000001-4768-44D3-9543-1430F4AAA72F}"/>
            </c:ext>
          </c:extLst>
        </c:ser>
        <c:dLbls>
          <c:showLegendKey val="0"/>
          <c:showVal val="0"/>
          <c:showCatName val="0"/>
          <c:showSerName val="0"/>
          <c:showPercent val="0"/>
          <c:showBubbleSize val="0"/>
        </c:dLbls>
        <c:gapWidth val="219"/>
        <c:axId val="1045734800"/>
        <c:axId val="895235376"/>
      </c:barChart>
      <c:catAx>
        <c:axId val="1045734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235376"/>
        <c:crosses val="autoZero"/>
        <c:auto val="0"/>
        <c:lblAlgn val="ctr"/>
        <c:lblOffset val="100"/>
        <c:noMultiLvlLbl val="0"/>
      </c:catAx>
      <c:valAx>
        <c:axId val="895235376"/>
        <c:scaling>
          <c:orientation val="minMax"/>
          <c:max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Max</a:t>
                </a:r>
                <a:r>
                  <a:rPr lang="en-US" baseline="0"/>
                  <a:t> Deformation (mm)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7348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 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Before Heat Treatment</c:v>
          </c:tx>
          <c:spPr>
            <a:solidFill>
              <a:schemeClr val="accent1"/>
            </a:solidFill>
            <a:ln>
              <a:noFill/>
            </a:ln>
            <a:effectLst/>
          </c:spPr>
          <c:invertIfNegative val="0"/>
          <c:cat>
            <c:strRef>
              <c:f>'Data Collection'!$L$2:$L$6</c:f>
              <c:strCache>
                <c:ptCount val="5"/>
                <c:pt idx="0">
                  <c:v>1</c:v>
                </c:pt>
                <c:pt idx="1">
                  <c:v>2-3</c:v>
                </c:pt>
                <c:pt idx="2">
                  <c:v>4-5</c:v>
                </c:pt>
                <c:pt idx="3">
                  <c:v>6-7</c:v>
                </c:pt>
                <c:pt idx="4">
                  <c:v>8-9</c:v>
                </c:pt>
              </c:strCache>
            </c:strRef>
          </c:cat>
          <c:val>
            <c:numRef>
              <c:f>('Data Collection'!$G$14,'Data Collection'!$G$15,'Data Collection'!$G$17,'Data Collection'!$G$19,'Data Collection'!$G$21)</c:f>
              <c:numCache>
                <c:formatCode>General</c:formatCode>
                <c:ptCount val="5"/>
                <c:pt idx="0">
                  <c:v>0.38346000000000002</c:v>
                </c:pt>
                <c:pt idx="1">
                  <c:v>0.26859</c:v>
                </c:pt>
                <c:pt idx="2">
                  <c:v>0.68123</c:v>
                </c:pt>
                <c:pt idx="3">
                  <c:v>0.28265000000000001</c:v>
                </c:pt>
                <c:pt idx="4">
                  <c:v>0.68701000000000001</c:v>
                </c:pt>
              </c:numCache>
            </c:numRef>
          </c:val>
          <c:extLst>
            <c:ext xmlns:c16="http://schemas.microsoft.com/office/drawing/2014/chart" uri="{C3380CC4-5D6E-409C-BE32-E72D297353CC}">
              <c16:uniqueId val="{00000000-0477-47B3-97D4-A75FFC405DF9}"/>
            </c:ext>
          </c:extLst>
        </c:ser>
        <c:ser>
          <c:idx val="1"/>
          <c:order val="1"/>
          <c:tx>
            <c:v>After Heat Treatment</c:v>
          </c:tx>
          <c:spPr>
            <a:solidFill>
              <a:schemeClr val="accent2"/>
            </a:solidFill>
            <a:ln>
              <a:noFill/>
            </a:ln>
            <a:effectLst/>
          </c:spPr>
          <c:invertIfNegative val="0"/>
          <c:cat>
            <c:strRef>
              <c:f>'Data Collection'!$L$2:$L$6</c:f>
              <c:strCache>
                <c:ptCount val="5"/>
                <c:pt idx="0">
                  <c:v>1</c:v>
                </c:pt>
                <c:pt idx="1">
                  <c:v>2-3</c:v>
                </c:pt>
                <c:pt idx="2">
                  <c:v>4-5</c:v>
                </c:pt>
                <c:pt idx="3">
                  <c:v>6-7</c:v>
                </c:pt>
                <c:pt idx="4">
                  <c:v>8-9</c:v>
                </c:pt>
              </c:strCache>
            </c:strRef>
          </c:cat>
          <c:val>
            <c:numRef>
              <c:f>('Data Collection'!$K$11,'Data Collection'!$G$16,'Data Collection'!$G$18,'Data Collection'!$G$20,'Data Collection'!$G$22)</c:f>
              <c:numCache>
                <c:formatCode>General</c:formatCode>
                <c:ptCount val="5"/>
                <c:pt idx="0">
                  <c:v>0</c:v>
                </c:pt>
                <c:pt idx="1">
                  <c:v>0.41</c:v>
                </c:pt>
                <c:pt idx="2">
                  <c:v>0.74243999999999999</c:v>
                </c:pt>
                <c:pt idx="3">
                  <c:v>0.39937</c:v>
                </c:pt>
                <c:pt idx="4">
                  <c:v>0.88055000000000005</c:v>
                </c:pt>
              </c:numCache>
            </c:numRef>
          </c:val>
          <c:extLst>
            <c:ext xmlns:c16="http://schemas.microsoft.com/office/drawing/2014/chart" uri="{C3380CC4-5D6E-409C-BE32-E72D297353CC}">
              <c16:uniqueId val="{00000001-0477-47B3-97D4-A75FFC405DF9}"/>
            </c:ext>
          </c:extLst>
        </c:ser>
        <c:dLbls>
          <c:showLegendKey val="0"/>
          <c:showVal val="0"/>
          <c:showCatName val="0"/>
          <c:showSerName val="0"/>
          <c:showPercent val="0"/>
          <c:showBubbleSize val="0"/>
        </c:dLbls>
        <c:gapWidth val="219"/>
        <c:axId val="1045734800"/>
        <c:axId val="895235376"/>
      </c:barChart>
      <c:catAx>
        <c:axId val="1045734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235376"/>
        <c:crosses val="autoZero"/>
        <c:auto val="1"/>
        <c:lblAlgn val="ctr"/>
        <c:lblOffset val="100"/>
        <c:noMultiLvlLbl val="0"/>
      </c:catAx>
      <c:valAx>
        <c:axId val="895235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Max</a:t>
                </a:r>
                <a:r>
                  <a:rPr lang="en-US" baseline="0"/>
                  <a:t> Deformation (mm)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7348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Max</a:t>
            </a:r>
            <a:r>
              <a:rPr lang="en-US" baseline="0"/>
              <a:t> Deformation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Part 1</c:v>
          </c:tx>
          <c:spPr>
            <a:solidFill>
              <a:schemeClr val="accent3">
                <a:lumMod val="50000"/>
              </a:schemeClr>
            </a:solidFill>
            <a:ln>
              <a:noFill/>
            </a:ln>
            <a:effectLst/>
          </c:spPr>
          <c:invertIfNegative val="0"/>
          <c:val>
            <c:numRef>
              <c:f>'Data Collection'!$G$2:$G$10</c:f>
              <c:numCache>
                <c:formatCode>General</c:formatCode>
                <c:ptCount val="9"/>
                <c:pt idx="0">
                  <c:v>0.51666999999999996</c:v>
                </c:pt>
                <c:pt idx="1">
                  <c:v>0.43692999999999999</c:v>
                </c:pt>
                <c:pt idx="2">
                  <c:v>0.76278000000000001</c:v>
                </c:pt>
                <c:pt idx="3">
                  <c:v>0.38764999999999999</c:v>
                </c:pt>
                <c:pt idx="4">
                  <c:v>0.46315000000000001</c:v>
                </c:pt>
                <c:pt idx="5">
                  <c:v>0.44552999999999998</c:v>
                </c:pt>
                <c:pt idx="6">
                  <c:v>0.57604999999999995</c:v>
                </c:pt>
                <c:pt idx="7">
                  <c:v>0.38369999999999999</c:v>
                </c:pt>
                <c:pt idx="8">
                  <c:v>0.45996999999999999</c:v>
                </c:pt>
              </c:numCache>
            </c:numRef>
          </c:val>
          <c:extLst>
            <c:ext xmlns:c16="http://schemas.microsoft.com/office/drawing/2014/chart" uri="{C3380CC4-5D6E-409C-BE32-E72D297353CC}">
              <c16:uniqueId val="{00000000-B087-4BCD-B5B2-55DC0160C9B0}"/>
            </c:ext>
          </c:extLst>
        </c:ser>
        <c:ser>
          <c:idx val="1"/>
          <c:order val="1"/>
          <c:tx>
            <c:v>Part 2</c:v>
          </c:tx>
          <c:spPr>
            <a:solidFill>
              <a:schemeClr val="accent6">
                <a:lumMod val="75000"/>
              </a:schemeClr>
            </a:solidFill>
            <a:ln>
              <a:noFill/>
            </a:ln>
            <a:effectLst/>
          </c:spPr>
          <c:invertIfNegative val="0"/>
          <c:val>
            <c:numRef>
              <c:f>'Data Collection'!$G$14:$G$22</c:f>
              <c:numCache>
                <c:formatCode>General</c:formatCode>
                <c:ptCount val="9"/>
                <c:pt idx="0">
                  <c:v>0.38346000000000002</c:v>
                </c:pt>
                <c:pt idx="1">
                  <c:v>0.26859</c:v>
                </c:pt>
                <c:pt idx="2">
                  <c:v>0.41</c:v>
                </c:pt>
                <c:pt idx="3">
                  <c:v>0.68123</c:v>
                </c:pt>
                <c:pt idx="4">
                  <c:v>0.74243999999999999</c:v>
                </c:pt>
                <c:pt idx="5">
                  <c:v>0.28265000000000001</c:v>
                </c:pt>
                <c:pt idx="6">
                  <c:v>0.39937</c:v>
                </c:pt>
                <c:pt idx="7">
                  <c:v>0.68701000000000001</c:v>
                </c:pt>
                <c:pt idx="8">
                  <c:v>0.88055000000000005</c:v>
                </c:pt>
              </c:numCache>
            </c:numRef>
          </c:val>
          <c:extLst>
            <c:ext xmlns:c16="http://schemas.microsoft.com/office/drawing/2014/chart" uri="{C3380CC4-5D6E-409C-BE32-E72D297353CC}">
              <c16:uniqueId val="{00000001-B087-4BCD-B5B2-55DC0160C9B0}"/>
            </c:ext>
          </c:extLst>
        </c:ser>
        <c:dLbls>
          <c:showLegendKey val="0"/>
          <c:showVal val="0"/>
          <c:showCatName val="0"/>
          <c:showSerName val="0"/>
          <c:showPercent val="0"/>
          <c:showBubbleSize val="0"/>
        </c:dLbls>
        <c:gapWidth val="219"/>
        <c:overlap val="-27"/>
        <c:axId val="971021296"/>
        <c:axId val="982690912"/>
      </c:barChart>
      <c:catAx>
        <c:axId val="9710212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2690912"/>
        <c:crosses val="autoZero"/>
        <c:auto val="1"/>
        <c:lblAlgn val="ctr"/>
        <c:lblOffset val="100"/>
        <c:noMultiLvlLbl val="0"/>
      </c:catAx>
      <c:valAx>
        <c:axId val="982690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Max Deformation</a:t>
                </a:r>
                <a:r>
                  <a:rPr lang="en-US" baseline="0"/>
                  <a:t> (mm)</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10212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solidFill>
      <a:round/>
    </a:ln>
    <a:effectLst>
      <a:outerShdw blurRad="50800" dist="50800" dir="5400000" algn="ctr" rotWithShape="0">
        <a:schemeClr val="bg1"/>
      </a:outerShdw>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Max</a:t>
            </a:r>
            <a:r>
              <a:rPr lang="en-US" baseline="0"/>
              <a:t> Residual Stress</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Part 1</c:v>
          </c:tx>
          <c:spPr>
            <a:solidFill>
              <a:schemeClr val="accent3">
                <a:lumMod val="50000"/>
              </a:schemeClr>
            </a:solidFill>
            <a:ln>
              <a:noFill/>
            </a:ln>
            <a:effectLst/>
          </c:spPr>
          <c:invertIfNegative val="0"/>
          <c:val>
            <c:numRef>
              <c:f>'Data Collection'!$H$2:$H$10</c:f>
              <c:numCache>
                <c:formatCode>0.0</c:formatCode>
                <c:ptCount val="9"/>
                <c:pt idx="0">
                  <c:v>1377.8</c:v>
                </c:pt>
                <c:pt idx="1">
                  <c:v>1382</c:v>
                </c:pt>
                <c:pt idx="2">
                  <c:v>477.97</c:v>
                </c:pt>
                <c:pt idx="3">
                  <c:v>1371.5</c:v>
                </c:pt>
                <c:pt idx="4">
                  <c:v>408.54</c:v>
                </c:pt>
                <c:pt idx="5">
                  <c:v>1395.8</c:v>
                </c:pt>
                <c:pt idx="6">
                  <c:v>400</c:v>
                </c:pt>
                <c:pt idx="7" formatCode="0000.0">
                  <c:v>1363.3</c:v>
                </c:pt>
                <c:pt idx="8" formatCode="General">
                  <c:v>407.84</c:v>
                </c:pt>
              </c:numCache>
            </c:numRef>
          </c:val>
          <c:extLst>
            <c:ext xmlns:c16="http://schemas.microsoft.com/office/drawing/2014/chart" uri="{C3380CC4-5D6E-409C-BE32-E72D297353CC}">
              <c16:uniqueId val="{00000000-C53F-4E5F-AA7B-BAF181D3C440}"/>
            </c:ext>
          </c:extLst>
        </c:ser>
        <c:ser>
          <c:idx val="1"/>
          <c:order val="1"/>
          <c:tx>
            <c:v>Part 2</c:v>
          </c:tx>
          <c:spPr>
            <a:solidFill>
              <a:schemeClr val="accent6">
                <a:lumMod val="75000"/>
              </a:schemeClr>
            </a:solidFill>
            <a:ln>
              <a:noFill/>
            </a:ln>
            <a:effectLst/>
          </c:spPr>
          <c:invertIfNegative val="0"/>
          <c:val>
            <c:numRef>
              <c:f>'Data Collection'!$H$14:$H$22</c:f>
              <c:numCache>
                <c:formatCode>0.0</c:formatCode>
                <c:ptCount val="9"/>
                <c:pt idx="0">
                  <c:v>1473.7</c:v>
                </c:pt>
                <c:pt idx="1">
                  <c:v>1345</c:v>
                </c:pt>
                <c:pt idx="2">
                  <c:v>445.65</c:v>
                </c:pt>
                <c:pt idx="3" formatCode="General">
                  <c:v>1263.5</c:v>
                </c:pt>
                <c:pt idx="4" formatCode="General">
                  <c:v>474.36</c:v>
                </c:pt>
                <c:pt idx="5" formatCode="General">
                  <c:v>1337.3</c:v>
                </c:pt>
                <c:pt idx="6" formatCode="General">
                  <c:v>487.07</c:v>
                </c:pt>
                <c:pt idx="7" formatCode="0000.0">
                  <c:v>1259.9000000000001</c:v>
                </c:pt>
                <c:pt idx="8" formatCode="General">
                  <c:v>143.9</c:v>
                </c:pt>
              </c:numCache>
            </c:numRef>
          </c:val>
          <c:extLst>
            <c:ext xmlns:c16="http://schemas.microsoft.com/office/drawing/2014/chart" uri="{C3380CC4-5D6E-409C-BE32-E72D297353CC}">
              <c16:uniqueId val="{00000001-C53F-4E5F-AA7B-BAF181D3C440}"/>
            </c:ext>
          </c:extLst>
        </c:ser>
        <c:dLbls>
          <c:showLegendKey val="0"/>
          <c:showVal val="0"/>
          <c:showCatName val="0"/>
          <c:showSerName val="0"/>
          <c:showPercent val="0"/>
          <c:showBubbleSize val="0"/>
        </c:dLbls>
        <c:gapWidth val="219"/>
        <c:overlap val="-27"/>
        <c:axId val="971021296"/>
        <c:axId val="982690912"/>
      </c:barChart>
      <c:catAx>
        <c:axId val="97102129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82690912"/>
        <c:crosses val="autoZero"/>
        <c:auto val="1"/>
        <c:lblAlgn val="ctr"/>
        <c:lblOffset val="100"/>
        <c:noMultiLvlLbl val="0"/>
      </c:catAx>
      <c:valAx>
        <c:axId val="982690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Max Residual Stress</a:t>
                </a:r>
                <a:r>
                  <a:rPr lang="en-US" baseline="0"/>
                  <a:t> (MPa)</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102129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 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Before Heat Treatment</c:v>
          </c:tx>
          <c:spPr>
            <a:solidFill>
              <a:schemeClr val="accent1"/>
            </a:solidFill>
            <a:ln>
              <a:noFill/>
            </a:ln>
            <a:effectLst/>
          </c:spPr>
          <c:invertIfNegative val="0"/>
          <c:cat>
            <c:strRef>
              <c:f>'Data Collection'!$L$2:$L$6</c:f>
              <c:strCache>
                <c:ptCount val="5"/>
                <c:pt idx="0">
                  <c:v>1</c:v>
                </c:pt>
                <c:pt idx="1">
                  <c:v>2-3</c:v>
                </c:pt>
                <c:pt idx="2">
                  <c:v>4-5</c:v>
                </c:pt>
                <c:pt idx="3">
                  <c:v>6-7</c:v>
                </c:pt>
                <c:pt idx="4">
                  <c:v>8-9</c:v>
                </c:pt>
              </c:strCache>
            </c:strRef>
          </c:cat>
          <c:val>
            <c:numRef>
              <c:f>('Data Collection'!$H$2,'Data Collection'!$H$3,'Data Collection'!$H$5,'Data Collection'!$H$7,'Data Collection'!$H$9)</c:f>
              <c:numCache>
                <c:formatCode>0.0</c:formatCode>
                <c:ptCount val="5"/>
                <c:pt idx="0">
                  <c:v>1377.8</c:v>
                </c:pt>
                <c:pt idx="1">
                  <c:v>1382</c:v>
                </c:pt>
                <c:pt idx="2">
                  <c:v>1371.5</c:v>
                </c:pt>
                <c:pt idx="3">
                  <c:v>1395.8</c:v>
                </c:pt>
                <c:pt idx="4" formatCode="0000.0">
                  <c:v>1363.3</c:v>
                </c:pt>
              </c:numCache>
            </c:numRef>
          </c:val>
          <c:extLst>
            <c:ext xmlns:c16="http://schemas.microsoft.com/office/drawing/2014/chart" uri="{C3380CC4-5D6E-409C-BE32-E72D297353CC}">
              <c16:uniqueId val="{00000000-7B90-4936-B6F2-F0C263855B4C}"/>
            </c:ext>
          </c:extLst>
        </c:ser>
        <c:ser>
          <c:idx val="1"/>
          <c:order val="1"/>
          <c:tx>
            <c:v>After Heat Treatment</c:v>
          </c:tx>
          <c:spPr>
            <a:solidFill>
              <a:schemeClr val="accent2"/>
            </a:solidFill>
            <a:ln>
              <a:noFill/>
            </a:ln>
            <a:effectLst/>
          </c:spPr>
          <c:invertIfNegative val="0"/>
          <c:cat>
            <c:strRef>
              <c:f>'Data Collection'!$L$2:$L$6</c:f>
              <c:strCache>
                <c:ptCount val="5"/>
                <c:pt idx="0">
                  <c:v>1</c:v>
                </c:pt>
                <c:pt idx="1">
                  <c:v>2-3</c:v>
                </c:pt>
                <c:pt idx="2">
                  <c:v>4-5</c:v>
                </c:pt>
                <c:pt idx="3">
                  <c:v>6-7</c:v>
                </c:pt>
                <c:pt idx="4">
                  <c:v>8-9</c:v>
                </c:pt>
              </c:strCache>
            </c:strRef>
          </c:cat>
          <c:val>
            <c:numRef>
              <c:f>('Data Collection'!$K$11,'Data Collection'!$H$4,'Data Collection'!$H$6,'Data Collection'!$H$8,'Data Collection'!$H$10)</c:f>
              <c:numCache>
                <c:formatCode>0.0</c:formatCode>
                <c:ptCount val="5"/>
                <c:pt idx="0" formatCode="General">
                  <c:v>0</c:v>
                </c:pt>
                <c:pt idx="1">
                  <c:v>477.97</c:v>
                </c:pt>
                <c:pt idx="2">
                  <c:v>408.54</c:v>
                </c:pt>
                <c:pt idx="3">
                  <c:v>400</c:v>
                </c:pt>
                <c:pt idx="4" formatCode="General">
                  <c:v>407.84</c:v>
                </c:pt>
              </c:numCache>
            </c:numRef>
          </c:val>
          <c:extLst>
            <c:ext xmlns:c16="http://schemas.microsoft.com/office/drawing/2014/chart" uri="{C3380CC4-5D6E-409C-BE32-E72D297353CC}">
              <c16:uniqueId val="{00000001-7B90-4936-B6F2-F0C263855B4C}"/>
            </c:ext>
          </c:extLst>
        </c:ser>
        <c:dLbls>
          <c:showLegendKey val="0"/>
          <c:showVal val="0"/>
          <c:showCatName val="0"/>
          <c:showSerName val="0"/>
          <c:showPercent val="0"/>
          <c:showBubbleSize val="0"/>
        </c:dLbls>
        <c:gapWidth val="219"/>
        <c:axId val="1045734800"/>
        <c:axId val="895235376"/>
      </c:barChart>
      <c:catAx>
        <c:axId val="1045734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235376"/>
        <c:crosses val="autoZero"/>
        <c:auto val="1"/>
        <c:lblAlgn val="ctr"/>
        <c:lblOffset val="100"/>
        <c:noMultiLvlLbl val="0"/>
      </c:catAx>
      <c:valAx>
        <c:axId val="895235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Max</a:t>
                </a:r>
                <a:r>
                  <a:rPr lang="en-US" baseline="0"/>
                  <a:t> Residual Stress (MPa)</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7348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Part 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v>Before Heat Treatment</c:v>
          </c:tx>
          <c:spPr>
            <a:solidFill>
              <a:schemeClr val="accent1"/>
            </a:solidFill>
            <a:ln>
              <a:noFill/>
            </a:ln>
            <a:effectLst/>
          </c:spPr>
          <c:invertIfNegative val="0"/>
          <c:cat>
            <c:strRef>
              <c:f>'Data Collection'!$L$2:$L$6</c:f>
              <c:strCache>
                <c:ptCount val="5"/>
                <c:pt idx="0">
                  <c:v>1</c:v>
                </c:pt>
                <c:pt idx="1">
                  <c:v>2-3</c:v>
                </c:pt>
                <c:pt idx="2">
                  <c:v>4-5</c:v>
                </c:pt>
                <c:pt idx="3">
                  <c:v>6-7</c:v>
                </c:pt>
                <c:pt idx="4">
                  <c:v>8-9</c:v>
                </c:pt>
              </c:strCache>
            </c:strRef>
          </c:cat>
          <c:val>
            <c:numRef>
              <c:f>('Data Collection'!$H$14,'Data Collection'!$H$15,'Data Collection'!$H$17,'Data Collection'!$H$19,'Data Collection'!$H$21)</c:f>
              <c:numCache>
                <c:formatCode>0.0</c:formatCode>
                <c:ptCount val="5"/>
                <c:pt idx="0">
                  <c:v>1473.7</c:v>
                </c:pt>
                <c:pt idx="1">
                  <c:v>1345</c:v>
                </c:pt>
                <c:pt idx="2" formatCode="General">
                  <c:v>1263.5</c:v>
                </c:pt>
                <c:pt idx="3" formatCode="General">
                  <c:v>1337.3</c:v>
                </c:pt>
                <c:pt idx="4" formatCode="0000.0">
                  <c:v>1259.9000000000001</c:v>
                </c:pt>
              </c:numCache>
            </c:numRef>
          </c:val>
          <c:extLst>
            <c:ext xmlns:c16="http://schemas.microsoft.com/office/drawing/2014/chart" uri="{C3380CC4-5D6E-409C-BE32-E72D297353CC}">
              <c16:uniqueId val="{00000000-F411-4ED4-95C3-22B71048FD0C}"/>
            </c:ext>
          </c:extLst>
        </c:ser>
        <c:ser>
          <c:idx val="1"/>
          <c:order val="1"/>
          <c:tx>
            <c:v>After Heat Treatment</c:v>
          </c:tx>
          <c:spPr>
            <a:solidFill>
              <a:schemeClr val="accent2"/>
            </a:solidFill>
            <a:ln>
              <a:noFill/>
            </a:ln>
            <a:effectLst/>
          </c:spPr>
          <c:invertIfNegative val="0"/>
          <c:cat>
            <c:strRef>
              <c:f>'Data Collection'!$L$2:$L$6</c:f>
              <c:strCache>
                <c:ptCount val="5"/>
                <c:pt idx="0">
                  <c:v>1</c:v>
                </c:pt>
                <c:pt idx="1">
                  <c:v>2-3</c:v>
                </c:pt>
                <c:pt idx="2">
                  <c:v>4-5</c:v>
                </c:pt>
                <c:pt idx="3">
                  <c:v>6-7</c:v>
                </c:pt>
                <c:pt idx="4">
                  <c:v>8-9</c:v>
                </c:pt>
              </c:strCache>
            </c:strRef>
          </c:cat>
          <c:val>
            <c:numRef>
              <c:f>('Data Collection'!$K$11,'Data Collection'!$H$16,'Data Collection'!$H$18,'Data Collection'!$H$20,'Data Collection'!$H$22)</c:f>
              <c:numCache>
                <c:formatCode>0.0</c:formatCode>
                <c:ptCount val="5"/>
                <c:pt idx="0" formatCode="General">
                  <c:v>0</c:v>
                </c:pt>
                <c:pt idx="1">
                  <c:v>445.65</c:v>
                </c:pt>
                <c:pt idx="2" formatCode="General">
                  <c:v>474.36</c:v>
                </c:pt>
                <c:pt idx="3" formatCode="General">
                  <c:v>487.07</c:v>
                </c:pt>
                <c:pt idx="4" formatCode="General">
                  <c:v>143.9</c:v>
                </c:pt>
              </c:numCache>
            </c:numRef>
          </c:val>
          <c:extLst>
            <c:ext xmlns:c16="http://schemas.microsoft.com/office/drawing/2014/chart" uri="{C3380CC4-5D6E-409C-BE32-E72D297353CC}">
              <c16:uniqueId val="{00000001-F411-4ED4-95C3-22B71048FD0C}"/>
            </c:ext>
          </c:extLst>
        </c:ser>
        <c:dLbls>
          <c:showLegendKey val="0"/>
          <c:showVal val="0"/>
          <c:showCatName val="0"/>
          <c:showSerName val="0"/>
          <c:showPercent val="0"/>
          <c:showBubbleSize val="0"/>
        </c:dLbls>
        <c:gapWidth val="219"/>
        <c:axId val="1045734800"/>
        <c:axId val="895235376"/>
      </c:barChart>
      <c:catAx>
        <c:axId val="10457348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Process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5235376"/>
        <c:crosses val="autoZero"/>
        <c:auto val="1"/>
        <c:lblAlgn val="ctr"/>
        <c:lblOffset val="100"/>
        <c:noMultiLvlLbl val="0"/>
      </c:catAx>
      <c:valAx>
        <c:axId val="8952353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Max</a:t>
                </a:r>
                <a:r>
                  <a:rPr lang="en-US" baseline="0"/>
                  <a:t> Residual Stress (MPa)</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57348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A971E-E05C-4058-91CA-821D089396D8}"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E958FB-56A8-4D76-B6B2-AC03544DAFB6}" type="slidenum">
              <a:rPr lang="en-US" smtClean="0"/>
              <a:t>‹#›</a:t>
            </a:fld>
            <a:endParaRPr lang="en-US"/>
          </a:p>
        </p:txBody>
      </p:sp>
    </p:spTree>
    <p:extLst>
      <p:ext uri="{BB962C8B-B14F-4D97-AF65-F5344CB8AC3E}">
        <p14:creationId xmlns:p14="http://schemas.microsoft.com/office/powerpoint/2010/main" val="22865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E958FB-56A8-4D76-B6B2-AC03544DAFB6}" type="slidenum">
              <a:rPr lang="en-US" smtClean="0"/>
              <a:t>1</a:t>
            </a:fld>
            <a:endParaRPr lang="en-US"/>
          </a:p>
        </p:txBody>
      </p:sp>
    </p:spTree>
    <p:extLst>
      <p:ext uri="{BB962C8B-B14F-4D97-AF65-F5344CB8AC3E}">
        <p14:creationId xmlns:p14="http://schemas.microsoft.com/office/powerpoint/2010/main" val="72820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896B-8C4E-B0FC-EF3C-B4C79DFB3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ED49C0-2F5D-FB63-49AE-023F529859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05F6B8-1D04-0C65-42AF-174BCAEBEC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65FF28-0EE3-9E25-96A6-ECA3222AAB82}"/>
              </a:ext>
            </a:extLst>
          </p:cNvPr>
          <p:cNvSpPr>
            <a:spLocks noGrp="1"/>
          </p:cNvSpPr>
          <p:nvPr>
            <p:ph type="sldNum" sz="quarter" idx="5"/>
          </p:nvPr>
        </p:nvSpPr>
        <p:spPr/>
        <p:txBody>
          <a:bodyPr/>
          <a:lstStyle/>
          <a:p>
            <a:fld id="{E4E958FB-56A8-4D76-B6B2-AC03544DAFB6}" type="slidenum">
              <a:rPr lang="en-US" smtClean="0"/>
              <a:t>10</a:t>
            </a:fld>
            <a:endParaRPr lang="en-US"/>
          </a:p>
        </p:txBody>
      </p:sp>
    </p:spTree>
    <p:extLst>
      <p:ext uri="{BB962C8B-B14F-4D97-AF65-F5344CB8AC3E}">
        <p14:creationId xmlns:p14="http://schemas.microsoft.com/office/powerpoint/2010/main" val="3547979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6ED11-9116-6DC4-878B-EB56B138FD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BEB83-04FE-2DBC-1E09-C00874268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E06033-377B-D793-D755-C05FE89DFFAD}"/>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BBE950F1-7240-6D00-6A5B-DBC49BAAF57D}"/>
              </a:ext>
            </a:extLst>
          </p:cNvPr>
          <p:cNvSpPr>
            <a:spLocks noGrp="1"/>
          </p:cNvSpPr>
          <p:nvPr>
            <p:ph type="sldNum" sz="quarter" idx="5"/>
          </p:nvPr>
        </p:nvSpPr>
        <p:spPr/>
        <p:txBody>
          <a:bodyPr/>
          <a:lstStyle/>
          <a:p>
            <a:fld id="{E4E958FB-56A8-4D76-B6B2-AC03544DAFB6}" type="slidenum">
              <a:rPr lang="en-US" smtClean="0"/>
              <a:t>11</a:t>
            </a:fld>
            <a:endParaRPr lang="en-US"/>
          </a:p>
        </p:txBody>
      </p:sp>
    </p:spTree>
    <p:extLst>
      <p:ext uri="{BB962C8B-B14F-4D97-AF65-F5344CB8AC3E}">
        <p14:creationId xmlns:p14="http://schemas.microsoft.com/office/powerpoint/2010/main" val="1496510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4066F-2E23-58AF-0B5B-CADC364782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11E9CF-FC18-B829-1B84-E6A569AF80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996CC4-773E-3670-6CD0-F4985F7581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6C7D4E-C6A1-662A-BA36-5E295DE85D1A}"/>
              </a:ext>
            </a:extLst>
          </p:cNvPr>
          <p:cNvSpPr>
            <a:spLocks noGrp="1"/>
          </p:cNvSpPr>
          <p:nvPr>
            <p:ph type="sldNum" sz="quarter" idx="5"/>
          </p:nvPr>
        </p:nvSpPr>
        <p:spPr/>
        <p:txBody>
          <a:bodyPr/>
          <a:lstStyle/>
          <a:p>
            <a:fld id="{E4E958FB-56A8-4D76-B6B2-AC03544DAFB6}" type="slidenum">
              <a:rPr lang="en-US" smtClean="0"/>
              <a:t>12</a:t>
            </a:fld>
            <a:endParaRPr lang="en-US"/>
          </a:p>
        </p:txBody>
      </p:sp>
    </p:spTree>
    <p:extLst>
      <p:ext uri="{BB962C8B-B14F-4D97-AF65-F5344CB8AC3E}">
        <p14:creationId xmlns:p14="http://schemas.microsoft.com/office/powerpoint/2010/main" val="109331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2BB26B-2227-E5EC-E6DC-65871263C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A1A28-5FE9-CC86-53D1-2090E2D39E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7E81A-704B-E8BE-05AF-B20BDEE849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E78049-330F-18C6-0B91-58CAC5AD74DF}"/>
              </a:ext>
            </a:extLst>
          </p:cNvPr>
          <p:cNvSpPr>
            <a:spLocks noGrp="1"/>
          </p:cNvSpPr>
          <p:nvPr>
            <p:ph type="sldNum" sz="quarter" idx="5"/>
          </p:nvPr>
        </p:nvSpPr>
        <p:spPr/>
        <p:txBody>
          <a:bodyPr/>
          <a:lstStyle/>
          <a:p>
            <a:fld id="{E4E958FB-56A8-4D76-B6B2-AC03544DAFB6}" type="slidenum">
              <a:rPr lang="en-US" smtClean="0"/>
              <a:t>13</a:t>
            </a:fld>
            <a:endParaRPr lang="en-US"/>
          </a:p>
        </p:txBody>
      </p:sp>
    </p:spTree>
    <p:extLst>
      <p:ext uri="{BB962C8B-B14F-4D97-AF65-F5344CB8AC3E}">
        <p14:creationId xmlns:p14="http://schemas.microsoft.com/office/powerpoint/2010/main" val="397376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FDDFA-196D-2F18-BC63-554FB1E88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0EF9C9-7700-859F-67EE-5DDE6A225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2888A-04EF-51C2-7D57-F98938E8317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43556BC-2106-212A-6EC6-9B9EB39D3FB2}"/>
              </a:ext>
            </a:extLst>
          </p:cNvPr>
          <p:cNvSpPr>
            <a:spLocks noGrp="1"/>
          </p:cNvSpPr>
          <p:nvPr>
            <p:ph type="sldNum" sz="quarter" idx="5"/>
          </p:nvPr>
        </p:nvSpPr>
        <p:spPr/>
        <p:txBody>
          <a:bodyPr/>
          <a:lstStyle/>
          <a:p>
            <a:fld id="{E4E958FB-56A8-4D76-B6B2-AC03544DAFB6}" type="slidenum">
              <a:rPr lang="en-US" smtClean="0"/>
              <a:t>14</a:t>
            </a:fld>
            <a:endParaRPr lang="en-US"/>
          </a:p>
        </p:txBody>
      </p:sp>
    </p:spTree>
    <p:extLst>
      <p:ext uri="{BB962C8B-B14F-4D97-AF65-F5344CB8AC3E}">
        <p14:creationId xmlns:p14="http://schemas.microsoft.com/office/powerpoint/2010/main" val="861006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6C086-24AE-14E7-9D99-2C8C98AB75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1FAA7-B74C-4B59-5A75-4C762F48A3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F3CB4E-3653-6AA5-3545-712B22AB22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D6C0005-1591-B02C-37E0-8694E3542EDE}"/>
              </a:ext>
            </a:extLst>
          </p:cNvPr>
          <p:cNvSpPr>
            <a:spLocks noGrp="1"/>
          </p:cNvSpPr>
          <p:nvPr>
            <p:ph type="sldNum" sz="quarter" idx="5"/>
          </p:nvPr>
        </p:nvSpPr>
        <p:spPr/>
        <p:txBody>
          <a:bodyPr/>
          <a:lstStyle/>
          <a:p>
            <a:fld id="{E4E958FB-56A8-4D76-B6B2-AC03544DAFB6}" type="slidenum">
              <a:rPr lang="en-US" smtClean="0"/>
              <a:t>15</a:t>
            </a:fld>
            <a:endParaRPr lang="en-US"/>
          </a:p>
        </p:txBody>
      </p:sp>
    </p:spTree>
    <p:extLst>
      <p:ext uri="{BB962C8B-B14F-4D97-AF65-F5344CB8AC3E}">
        <p14:creationId xmlns:p14="http://schemas.microsoft.com/office/powerpoint/2010/main" val="3933797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B4187-5572-53AD-01D1-1057FD9F2F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BB266-AE28-C36A-F387-13B3B07604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56725-3853-1EB2-866F-2D878FE226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09D5C1-5658-1894-033A-F25BD16521A2}"/>
              </a:ext>
            </a:extLst>
          </p:cNvPr>
          <p:cNvSpPr>
            <a:spLocks noGrp="1"/>
          </p:cNvSpPr>
          <p:nvPr>
            <p:ph type="sldNum" sz="quarter" idx="5"/>
          </p:nvPr>
        </p:nvSpPr>
        <p:spPr/>
        <p:txBody>
          <a:bodyPr/>
          <a:lstStyle/>
          <a:p>
            <a:fld id="{E4E958FB-56A8-4D76-B6B2-AC03544DAFB6}" type="slidenum">
              <a:rPr lang="en-US" smtClean="0"/>
              <a:t>2</a:t>
            </a:fld>
            <a:endParaRPr lang="en-US"/>
          </a:p>
        </p:txBody>
      </p:sp>
    </p:spTree>
    <p:extLst>
      <p:ext uri="{BB962C8B-B14F-4D97-AF65-F5344CB8AC3E}">
        <p14:creationId xmlns:p14="http://schemas.microsoft.com/office/powerpoint/2010/main" val="2565642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BC0CA-AD42-CC9B-97D1-E7FAF9924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81E317-1C6C-56F8-0EE0-F893BF078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9EE60-EF34-94AB-C163-9D55B403D1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5D3DDF-B18C-8A72-AFC4-B1F61F5A4C78}"/>
              </a:ext>
            </a:extLst>
          </p:cNvPr>
          <p:cNvSpPr>
            <a:spLocks noGrp="1"/>
          </p:cNvSpPr>
          <p:nvPr>
            <p:ph type="sldNum" sz="quarter" idx="5"/>
          </p:nvPr>
        </p:nvSpPr>
        <p:spPr/>
        <p:txBody>
          <a:bodyPr/>
          <a:lstStyle/>
          <a:p>
            <a:fld id="{E4E958FB-56A8-4D76-B6B2-AC03544DAFB6}" type="slidenum">
              <a:rPr lang="en-US" smtClean="0"/>
              <a:t>3</a:t>
            </a:fld>
            <a:endParaRPr lang="en-US"/>
          </a:p>
        </p:txBody>
      </p:sp>
    </p:spTree>
    <p:extLst>
      <p:ext uri="{BB962C8B-B14F-4D97-AF65-F5344CB8AC3E}">
        <p14:creationId xmlns:p14="http://schemas.microsoft.com/office/powerpoint/2010/main" val="1353804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EAF2D-8E65-9561-3214-C4FB02555A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B3D239-9F89-C668-58E4-30D1A03DA7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5745B-FFBE-64A9-A96E-1FDF54ABDD1E}"/>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5EE6A02A-CE3E-5B37-8257-2C5CBCFAC015}"/>
              </a:ext>
            </a:extLst>
          </p:cNvPr>
          <p:cNvSpPr>
            <a:spLocks noGrp="1"/>
          </p:cNvSpPr>
          <p:nvPr>
            <p:ph type="sldNum" sz="quarter" idx="5"/>
          </p:nvPr>
        </p:nvSpPr>
        <p:spPr/>
        <p:txBody>
          <a:bodyPr/>
          <a:lstStyle/>
          <a:p>
            <a:fld id="{E4E958FB-56A8-4D76-B6B2-AC03544DAFB6}" type="slidenum">
              <a:rPr lang="en-US" smtClean="0"/>
              <a:t>4</a:t>
            </a:fld>
            <a:endParaRPr lang="en-US"/>
          </a:p>
        </p:txBody>
      </p:sp>
    </p:spTree>
    <p:extLst>
      <p:ext uri="{BB962C8B-B14F-4D97-AF65-F5344CB8AC3E}">
        <p14:creationId xmlns:p14="http://schemas.microsoft.com/office/powerpoint/2010/main" val="637212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0984-E326-5F4C-05A8-31F34F52B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42E28-8AC9-EBC2-76A3-FF93F6853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DB6969-44EA-7276-B994-3BCD5160CD5C}"/>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BA17E99F-BE55-53D5-41BF-DDCA1BDD9602}"/>
              </a:ext>
            </a:extLst>
          </p:cNvPr>
          <p:cNvSpPr>
            <a:spLocks noGrp="1"/>
          </p:cNvSpPr>
          <p:nvPr>
            <p:ph type="sldNum" sz="quarter" idx="5"/>
          </p:nvPr>
        </p:nvSpPr>
        <p:spPr/>
        <p:txBody>
          <a:bodyPr/>
          <a:lstStyle/>
          <a:p>
            <a:fld id="{E4E958FB-56A8-4D76-B6B2-AC03544DAFB6}" type="slidenum">
              <a:rPr lang="en-US" smtClean="0"/>
              <a:t>5</a:t>
            </a:fld>
            <a:endParaRPr lang="en-US"/>
          </a:p>
        </p:txBody>
      </p:sp>
    </p:spTree>
    <p:extLst>
      <p:ext uri="{BB962C8B-B14F-4D97-AF65-F5344CB8AC3E}">
        <p14:creationId xmlns:p14="http://schemas.microsoft.com/office/powerpoint/2010/main" val="2164993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4493A-4A67-5BC8-68C0-344B75D3A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FFD37E-EED6-A046-FBD2-B5A8A321C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D4029-6411-5B6E-67BE-4AE41A2F4D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FDE8E6-940C-AC44-CC33-40DF4FB20B0F}"/>
              </a:ext>
            </a:extLst>
          </p:cNvPr>
          <p:cNvSpPr>
            <a:spLocks noGrp="1"/>
          </p:cNvSpPr>
          <p:nvPr>
            <p:ph type="sldNum" sz="quarter" idx="5"/>
          </p:nvPr>
        </p:nvSpPr>
        <p:spPr/>
        <p:txBody>
          <a:bodyPr/>
          <a:lstStyle/>
          <a:p>
            <a:fld id="{E4E958FB-56A8-4D76-B6B2-AC03544DAFB6}" type="slidenum">
              <a:rPr lang="en-US" smtClean="0"/>
              <a:t>6</a:t>
            </a:fld>
            <a:endParaRPr lang="en-US"/>
          </a:p>
        </p:txBody>
      </p:sp>
    </p:spTree>
    <p:extLst>
      <p:ext uri="{BB962C8B-B14F-4D97-AF65-F5344CB8AC3E}">
        <p14:creationId xmlns:p14="http://schemas.microsoft.com/office/powerpoint/2010/main" val="258351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76D70-D793-7772-B5E2-F0BD7D8016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B8A83-A658-C60A-E600-D139194DD8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91A606-CD59-0B5B-8098-CDA380AAB6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25DA93-569E-4517-8A42-B50CCFCE37E0}"/>
              </a:ext>
            </a:extLst>
          </p:cNvPr>
          <p:cNvSpPr>
            <a:spLocks noGrp="1"/>
          </p:cNvSpPr>
          <p:nvPr>
            <p:ph type="sldNum" sz="quarter" idx="5"/>
          </p:nvPr>
        </p:nvSpPr>
        <p:spPr/>
        <p:txBody>
          <a:bodyPr/>
          <a:lstStyle/>
          <a:p>
            <a:fld id="{E4E958FB-56A8-4D76-B6B2-AC03544DAFB6}" type="slidenum">
              <a:rPr lang="en-US" smtClean="0"/>
              <a:t>7</a:t>
            </a:fld>
            <a:endParaRPr lang="en-US"/>
          </a:p>
        </p:txBody>
      </p:sp>
    </p:spTree>
    <p:extLst>
      <p:ext uri="{BB962C8B-B14F-4D97-AF65-F5344CB8AC3E}">
        <p14:creationId xmlns:p14="http://schemas.microsoft.com/office/powerpoint/2010/main" val="2212314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4DC78-5B53-DCD2-C6E9-7D5C0C09A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2C8F9-1C48-206F-4AE1-B00BF53E8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019D9-3740-4CA9-B0C3-BA56A13A22CA}"/>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6FB2B50D-AC77-850B-E8E3-11199E363ECB}"/>
              </a:ext>
            </a:extLst>
          </p:cNvPr>
          <p:cNvSpPr>
            <a:spLocks noGrp="1"/>
          </p:cNvSpPr>
          <p:nvPr>
            <p:ph type="sldNum" sz="quarter" idx="5"/>
          </p:nvPr>
        </p:nvSpPr>
        <p:spPr/>
        <p:txBody>
          <a:bodyPr/>
          <a:lstStyle/>
          <a:p>
            <a:fld id="{E4E958FB-56A8-4D76-B6B2-AC03544DAFB6}" type="slidenum">
              <a:rPr lang="en-US" smtClean="0"/>
              <a:t>8</a:t>
            </a:fld>
            <a:endParaRPr lang="en-US"/>
          </a:p>
        </p:txBody>
      </p:sp>
    </p:spTree>
    <p:extLst>
      <p:ext uri="{BB962C8B-B14F-4D97-AF65-F5344CB8AC3E}">
        <p14:creationId xmlns:p14="http://schemas.microsoft.com/office/powerpoint/2010/main" val="1475719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E69FA-B86B-951A-1DFA-094256055E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D8575-D2ED-468F-1453-7DCBA5826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AA882-41DE-27E7-81C9-96F59019D124}"/>
              </a:ext>
            </a:extLst>
          </p:cNvPr>
          <p:cNvSpPr>
            <a:spLocks noGrp="1"/>
          </p:cNvSpPr>
          <p:nvPr>
            <p:ph type="body" idx="1"/>
          </p:nvPr>
        </p:nvSpPr>
        <p:spPr/>
        <p:txBody>
          <a:bodyPr/>
          <a:lstStyle/>
          <a:p>
            <a:pPr marL="0" indent="0">
              <a:buFontTx/>
              <a:buNone/>
            </a:pPr>
            <a:endParaRPr lang="en-US" dirty="0"/>
          </a:p>
        </p:txBody>
      </p:sp>
      <p:sp>
        <p:nvSpPr>
          <p:cNvPr id="4" name="Slide Number Placeholder 3">
            <a:extLst>
              <a:ext uri="{FF2B5EF4-FFF2-40B4-BE49-F238E27FC236}">
                <a16:creationId xmlns:a16="http://schemas.microsoft.com/office/drawing/2014/main" id="{E0069DD4-1B2A-3CE7-B0F6-9BE0310DF909}"/>
              </a:ext>
            </a:extLst>
          </p:cNvPr>
          <p:cNvSpPr>
            <a:spLocks noGrp="1"/>
          </p:cNvSpPr>
          <p:nvPr>
            <p:ph type="sldNum" sz="quarter" idx="5"/>
          </p:nvPr>
        </p:nvSpPr>
        <p:spPr/>
        <p:txBody>
          <a:bodyPr/>
          <a:lstStyle/>
          <a:p>
            <a:fld id="{E4E958FB-56A8-4D76-B6B2-AC03544DAFB6}" type="slidenum">
              <a:rPr lang="en-US" smtClean="0"/>
              <a:t>9</a:t>
            </a:fld>
            <a:endParaRPr lang="en-US"/>
          </a:p>
        </p:txBody>
      </p:sp>
    </p:spTree>
    <p:extLst>
      <p:ext uri="{BB962C8B-B14F-4D97-AF65-F5344CB8AC3E}">
        <p14:creationId xmlns:p14="http://schemas.microsoft.com/office/powerpoint/2010/main" val="110220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D39AC-4115-FD94-76C5-634F36D637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205039-804F-ACDA-6E1F-938FDB0F4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16EAED-59E4-FE83-7C7D-A784B14ED8D3}"/>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5" name="Footer Placeholder 4">
            <a:extLst>
              <a:ext uri="{FF2B5EF4-FFF2-40B4-BE49-F238E27FC236}">
                <a16:creationId xmlns:a16="http://schemas.microsoft.com/office/drawing/2014/main" id="{35111EE1-F751-CFE9-095F-A453E82F9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E96CFA-3DD0-BEBC-F6D3-5B23567C3B0E}"/>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4002741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E9599-842E-71B5-3C74-94595BB9C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7FCBC5-1C57-3135-8BDF-2C574897AA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DA5553-FAC8-6526-E95D-186CF24E75BD}"/>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5" name="Footer Placeholder 4">
            <a:extLst>
              <a:ext uri="{FF2B5EF4-FFF2-40B4-BE49-F238E27FC236}">
                <a16:creationId xmlns:a16="http://schemas.microsoft.com/office/drawing/2014/main" id="{AB4BC64E-DF31-EF94-E1E9-7A5FAC987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76E4B3-3B2D-2F49-B8D5-EE1284A56B6E}"/>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92124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D29885-946A-0E2D-EA14-43F77BC5EFC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4D58BE-BBCB-0F1C-082A-08BF034B1D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CE969-2F4C-6714-4F6C-BCC81F7A506C}"/>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5" name="Footer Placeholder 4">
            <a:extLst>
              <a:ext uri="{FF2B5EF4-FFF2-40B4-BE49-F238E27FC236}">
                <a16:creationId xmlns:a16="http://schemas.microsoft.com/office/drawing/2014/main" id="{ABC061D3-E4C0-9865-9F17-7B56BF4A5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03CF9-29A4-3985-EF1F-E12DAE7C4E48}"/>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426868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4F29-D663-45EF-3665-084A9CD5DC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FBFEA5-390F-4287-CA10-D6F0558589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29904-6112-E489-E9FC-77939D8A6688}"/>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5" name="Footer Placeholder 4">
            <a:extLst>
              <a:ext uri="{FF2B5EF4-FFF2-40B4-BE49-F238E27FC236}">
                <a16:creationId xmlns:a16="http://schemas.microsoft.com/office/drawing/2014/main" id="{F615B915-383B-9012-F2F4-E87562444A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DFFEE-BC22-258B-18BE-25603A1B713C}"/>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3248638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D4E24-F6F5-1B98-C4C4-76BF684275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1A42E-C096-3280-2FD7-C5D63D682BD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D5D263-D965-C975-74C0-96E488DE3645}"/>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5" name="Footer Placeholder 4">
            <a:extLst>
              <a:ext uri="{FF2B5EF4-FFF2-40B4-BE49-F238E27FC236}">
                <a16:creationId xmlns:a16="http://schemas.microsoft.com/office/drawing/2014/main" id="{D6E2570D-F581-6A06-562B-28929E2D66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5576B-2D75-7E8C-B5A0-4746E6258417}"/>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248579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B9E68-F415-7FE9-FBE3-99D45ABC3A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E86495-83F5-672E-ECC2-6329EC4DE8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1444E3-A9FF-F51E-AE82-D59E0DD6CC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16F6CE-DAFD-2D38-B04C-B3840E5EBE44}"/>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6" name="Footer Placeholder 5">
            <a:extLst>
              <a:ext uri="{FF2B5EF4-FFF2-40B4-BE49-F238E27FC236}">
                <a16:creationId xmlns:a16="http://schemas.microsoft.com/office/drawing/2014/main" id="{ACFF3C3B-E47C-12F9-01A4-ABCC82AB2A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516F5-0044-9D7C-82EE-4FF037C4B6FD}"/>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1531235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1899F-AA65-D58A-A2EF-BA9422B470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C8A65C-0516-6C3F-FFC9-A3E9F0B5D7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6BAF9E-43B3-B8A5-562D-4CF3F5FAF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A8A033-8E16-2B48-942E-8557EF920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929467-DBCE-3BDD-ECB5-E37D34D4DF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BAD01D-40CF-2FF0-ACE3-6D77FB773599}"/>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8" name="Footer Placeholder 7">
            <a:extLst>
              <a:ext uri="{FF2B5EF4-FFF2-40B4-BE49-F238E27FC236}">
                <a16:creationId xmlns:a16="http://schemas.microsoft.com/office/drawing/2014/main" id="{C92F2D78-9100-AA0F-CE75-B6A299E0B0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F8E65B-802F-BBBA-5FDE-AA5EF915E64D}"/>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266516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8FC88-ADD5-BC06-C685-185F99AA2B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7829D6-6F36-5786-9CE8-5926A9DB4E41}"/>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4" name="Footer Placeholder 3">
            <a:extLst>
              <a:ext uri="{FF2B5EF4-FFF2-40B4-BE49-F238E27FC236}">
                <a16:creationId xmlns:a16="http://schemas.microsoft.com/office/drawing/2014/main" id="{A460EEDA-A08F-D8DF-42B2-B2FB722F2F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E587E2-ECE7-38B0-F569-B66B14CF04CF}"/>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3034202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877F83-CB06-14B1-743D-53F4FB567CA3}"/>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3" name="Footer Placeholder 2">
            <a:extLst>
              <a:ext uri="{FF2B5EF4-FFF2-40B4-BE49-F238E27FC236}">
                <a16:creationId xmlns:a16="http://schemas.microsoft.com/office/drawing/2014/main" id="{C8695268-2343-5010-5931-6F15B25DEE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1EC1DC-630E-D8B1-351C-00F9E338EE71}"/>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2823337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AA58-D9EF-2334-192C-D87977DCD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5BC82D-E11A-5D67-E3FB-038DA5C33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4AA12C-C86A-22D6-DC51-1DE234EE0B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1DD93A-6A45-9B37-14C5-DBEEE4D7A88B}"/>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6" name="Footer Placeholder 5">
            <a:extLst>
              <a:ext uri="{FF2B5EF4-FFF2-40B4-BE49-F238E27FC236}">
                <a16:creationId xmlns:a16="http://schemas.microsoft.com/office/drawing/2014/main" id="{A49A5C31-4B72-9368-2A01-486176C93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CA9FA-A7FE-DB33-2BF4-4A1EA4318FE5}"/>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29962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52AA4-5E68-9ECA-E47C-5FF50CA5BB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D3246B-A481-49FC-BF61-7750A2B174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1B99E2-CB7C-E22E-F803-2B92DC80B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C9BCF-1882-CD2E-1BDE-087FABA70B63}"/>
              </a:ext>
            </a:extLst>
          </p:cNvPr>
          <p:cNvSpPr>
            <a:spLocks noGrp="1"/>
          </p:cNvSpPr>
          <p:nvPr>
            <p:ph type="dt" sz="half" idx="10"/>
          </p:nvPr>
        </p:nvSpPr>
        <p:spPr/>
        <p:txBody>
          <a:bodyPr/>
          <a:lstStyle/>
          <a:p>
            <a:fld id="{24852685-6923-4FB6-AF1E-B5608E5CE9E5}" type="datetimeFigureOut">
              <a:rPr lang="en-US" smtClean="0"/>
              <a:t>4/4/2025</a:t>
            </a:fld>
            <a:endParaRPr lang="en-US"/>
          </a:p>
        </p:txBody>
      </p:sp>
      <p:sp>
        <p:nvSpPr>
          <p:cNvPr id="6" name="Footer Placeholder 5">
            <a:extLst>
              <a:ext uri="{FF2B5EF4-FFF2-40B4-BE49-F238E27FC236}">
                <a16:creationId xmlns:a16="http://schemas.microsoft.com/office/drawing/2014/main" id="{8499E7AE-CB92-A760-8205-4B77F8979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7943EE-DAFA-04AD-7953-564B90EA1ED3}"/>
              </a:ext>
            </a:extLst>
          </p:cNvPr>
          <p:cNvSpPr>
            <a:spLocks noGrp="1"/>
          </p:cNvSpPr>
          <p:nvPr>
            <p:ph type="sldNum" sz="quarter" idx="12"/>
          </p:nvPr>
        </p:nvSpPr>
        <p:spPr/>
        <p:txBody>
          <a:bodyPr/>
          <a:lstStyle/>
          <a:p>
            <a:fld id="{0958C57D-A153-47B1-B286-F268348DA0D9}" type="slidenum">
              <a:rPr lang="en-US" smtClean="0"/>
              <a:t>‹#›</a:t>
            </a:fld>
            <a:endParaRPr lang="en-US"/>
          </a:p>
        </p:txBody>
      </p:sp>
    </p:spTree>
    <p:extLst>
      <p:ext uri="{BB962C8B-B14F-4D97-AF65-F5344CB8AC3E}">
        <p14:creationId xmlns:p14="http://schemas.microsoft.com/office/powerpoint/2010/main" val="400389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E4F30-4D1B-258A-934D-4CD5D4A32C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8F3272-31C7-49F5-8DD6-A27EA80BF0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49B94-B884-ABA8-7FBE-6826A22E2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852685-6923-4FB6-AF1E-B5608E5CE9E5}" type="datetimeFigureOut">
              <a:rPr lang="en-US" smtClean="0"/>
              <a:t>4/4/2025</a:t>
            </a:fld>
            <a:endParaRPr lang="en-US"/>
          </a:p>
        </p:txBody>
      </p:sp>
      <p:sp>
        <p:nvSpPr>
          <p:cNvPr id="5" name="Footer Placeholder 4">
            <a:extLst>
              <a:ext uri="{FF2B5EF4-FFF2-40B4-BE49-F238E27FC236}">
                <a16:creationId xmlns:a16="http://schemas.microsoft.com/office/drawing/2014/main" id="{B92A9AD9-4BCA-A70B-F620-BD1D79094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3936B1-07EF-DD7D-AA26-19BFD228CA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958C57D-A153-47B1-B286-F268348DA0D9}" type="slidenum">
              <a:rPr lang="en-US" smtClean="0"/>
              <a:t>‹#›</a:t>
            </a:fld>
            <a:endParaRPr lang="en-US"/>
          </a:p>
        </p:txBody>
      </p:sp>
    </p:spTree>
    <p:extLst>
      <p:ext uri="{BB962C8B-B14F-4D97-AF65-F5344CB8AC3E}">
        <p14:creationId xmlns:p14="http://schemas.microsoft.com/office/powerpoint/2010/main" val="3454902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hyperlink" Target="https://www.cnbc.com/2020/10/07/inside-relativity-space-hq-3d-printer-rocket-factory-of-the-future.html" TargetMode="External"/><Relationship Id="rId3" Type="http://schemas.openxmlformats.org/officeDocument/2006/relationships/hyperlink" Target="https://ansyshelp.ansys.com/account/secured?returnurl=/Views/Secured/corp/v241/en/add_ag/add_ag_adv_top_heat_treat.html" TargetMode="External"/><Relationship Id="rId7" Type="http://schemas.openxmlformats.org/officeDocument/2006/relationships/hyperlink" Target="https://www.materialise.com/en/inspiration/articles/5-ways-to-remove-metal-support-structures" TargetMode="External"/><Relationship Id="rId12"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makerverse.com/offering/laser-powder-bed-fusion-lpbf/" TargetMode="External"/><Relationship Id="rId11" Type="http://schemas.openxmlformats.org/officeDocument/2006/relationships/image" Target="../media/image3.png"/><Relationship Id="rId5" Type="http://schemas.openxmlformats.org/officeDocument/2006/relationships/hyperlink" Target="https://www.sciencedirect.com/science/article/pii/S0079642522001323" TargetMode="External"/><Relationship Id="rId10" Type="http://schemas.openxmlformats.org/officeDocument/2006/relationships/image" Target="../media/image2.png"/><Relationship Id="rId4" Type="http://schemas.openxmlformats.org/officeDocument/2006/relationships/hyperlink" Target="https://www.additivemanufacturing.media/articles/am-101-powder-bed-fusion-pbf" TargetMode="Externa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s://sites.arizona.edu/made-lab/" TargetMode="External"/><Relationship Id="rId7"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9.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png"/><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4"/><Relationship Id="rId7" Type="http://schemas.openxmlformats.org/officeDocument/2006/relationships/image" Target="../media/image1.png"/><Relationship Id="rId12" Type="http://schemas.openxmlformats.org/officeDocument/2006/relationships/image" Target="../media/image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11"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12.png"/><Relationship Id="rId4" Type="http://schemas.openxmlformats.org/officeDocument/2006/relationships/video" Target="../media/media2.mp4"/><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4.mp4"/><Relationship Id="rId7" Type="http://schemas.openxmlformats.org/officeDocument/2006/relationships/image" Target="../media/image1.png"/><Relationship Id="rId12"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7.xml"/><Relationship Id="rId11" Type="http://schemas.openxmlformats.org/officeDocument/2006/relationships/image" Target="../media/image14.png"/><Relationship Id="rId5" Type="http://schemas.openxmlformats.org/officeDocument/2006/relationships/slideLayout" Target="../slideLayouts/slideLayout2.xml"/><Relationship Id="rId10" Type="http://schemas.openxmlformats.org/officeDocument/2006/relationships/image" Target="../media/image4.jpeg"/><Relationship Id="rId4" Type="http://schemas.openxmlformats.org/officeDocument/2006/relationships/video" Target="../media/media4.mp4"/><Relationship Id="rId9"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image" Target="../media/image1.png"/><Relationship Id="rId7"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jpeg"/></Relationships>
</file>

<file path=ppt/slides/_rels/slide9.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image" Target="../media/image1.png"/><Relationship Id="rId7"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F0B50-AE3E-C4E7-4B95-671C08D1859C}"/>
              </a:ext>
            </a:extLst>
          </p:cNvPr>
          <p:cNvSpPr>
            <a:spLocks noGrp="1"/>
          </p:cNvSpPr>
          <p:nvPr>
            <p:ph type="ctrTitle"/>
          </p:nvPr>
        </p:nvSpPr>
        <p:spPr/>
        <p:txBody>
          <a:bodyPr>
            <a:normAutofit/>
          </a:bodyPr>
          <a:lstStyle/>
          <a:p>
            <a:r>
              <a:rPr lang="en-US" sz="4000"/>
              <a:t>Examining Effects of Post-Processing Operations on Laser Powder Bed Fusion</a:t>
            </a:r>
            <a:br>
              <a:rPr lang="en-US" sz="4000"/>
            </a:br>
            <a:r>
              <a:rPr lang="en-US" sz="4000"/>
              <a:t>3D Printed Parts</a:t>
            </a:r>
          </a:p>
        </p:txBody>
      </p:sp>
      <p:sp>
        <p:nvSpPr>
          <p:cNvPr id="3" name="Subtitle 2">
            <a:extLst>
              <a:ext uri="{FF2B5EF4-FFF2-40B4-BE49-F238E27FC236}">
                <a16:creationId xmlns:a16="http://schemas.microsoft.com/office/drawing/2014/main" id="{7CFAFF27-3D3E-EC88-7C6D-952B4961E5EE}"/>
              </a:ext>
            </a:extLst>
          </p:cNvPr>
          <p:cNvSpPr>
            <a:spLocks noGrp="1"/>
          </p:cNvSpPr>
          <p:nvPr>
            <p:ph type="subTitle" idx="1"/>
          </p:nvPr>
        </p:nvSpPr>
        <p:spPr>
          <a:xfrm>
            <a:off x="1524000" y="3602038"/>
            <a:ext cx="9144000" cy="3129286"/>
          </a:xfrm>
        </p:spPr>
        <p:txBody>
          <a:bodyPr>
            <a:normAutofit lnSpcReduction="10000"/>
          </a:bodyPr>
          <a:lstStyle/>
          <a:p>
            <a:endParaRPr lang="en-US" dirty="0"/>
          </a:p>
          <a:p>
            <a:r>
              <a:rPr lang="en-US" dirty="0"/>
              <a:t>Molly Auer</a:t>
            </a:r>
          </a:p>
          <a:p>
            <a:r>
              <a:rPr lang="en-US" dirty="0"/>
              <a:t>Dr. Hannah Budinoff</a:t>
            </a:r>
          </a:p>
          <a:p>
            <a:r>
              <a:rPr lang="en-US" dirty="0"/>
              <a:t>University of Arizona</a:t>
            </a:r>
          </a:p>
          <a:p>
            <a:endParaRPr lang="en-US" dirty="0"/>
          </a:p>
          <a:p>
            <a:r>
              <a:rPr lang="en-US" sz="1500" dirty="0"/>
              <a:t>Arizona NASA Space Grant Consortium Student Research Symposium</a:t>
            </a:r>
          </a:p>
          <a:p>
            <a:r>
              <a:rPr lang="en-US" sz="1500" dirty="0" err="1"/>
              <a:t>SkySong</a:t>
            </a:r>
            <a:r>
              <a:rPr lang="en-US" sz="1500" dirty="0"/>
              <a:t>, Arizona State University Scottsdale Innovation Center</a:t>
            </a:r>
          </a:p>
          <a:p>
            <a:r>
              <a:rPr lang="en-US" sz="1500" dirty="0"/>
              <a:t>April 19, 2025</a:t>
            </a:r>
          </a:p>
          <a:p>
            <a:endParaRPr lang="en-US" dirty="0"/>
          </a:p>
        </p:txBody>
      </p:sp>
      <p:pic>
        <p:nvPicPr>
          <p:cNvPr id="5" name="Picture 4">
            <a:extLst>
              <a:ext uri="{FF2B5EF4-FFF2-40B4-BE49-F238E27FC236}">
                <a16:creationId xmlns:a16="http://schemas.microsoft.com/office/drawing/2014/main" id="{9CDE3FA5-319F-53A5-2F29-0E8FB7C0373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71429" y="4170994"/>
            <a:ext cx="1076419" cy="99568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53AF5CD-106F-E02C-2B86-CABE13371CF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75846" y="134742"/>
            <a:ext cx="1118586" cy="11782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5CEE215-FD22-EA45-5E01-2DAC597A45B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031415" y="0"/>
            <a:ext cx="1160585" cy="154938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2" descr="DVIDS - Images - AFRL Primary Logos [Image 1 of 6]">
            <a:extLst>
              <a:ext uri="{FF2B5EF4-FFF2-40B4-BE49-F238E27FC236}">
                <a16:creationId xmlns:a16="http://schemas.microsoft.com/office/drawing/2014/main" id="{2517F2EC-C982-2F4B-02F9-F471E35EA2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4816" y="427759"/>
            <a:ext cx="2976214" cy="647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395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8A4B6-40F7-BA66-6923-81106509ED0B}"/>
            </a:ext>
          </a:extLst>
        </p:cNvPr>
        <p:cNvGrpSpPr/>
        <p:nvPr/>
      </p:nvGrpSpPr>
      <p:grpSpPr>
        <a:xfrm>
          <a:off x="0" y="0"/>
          <a:ext cx="0" cy="0"/>
          <a:chOff x="0" y="0"/>
          <a:chExt cx="0" cy="0"/>
        </a:xfrm>
      </p:grpSpPr>
      <p:sp>
        <p:nvSpPr>
          <p:cNvPr id="7" name="Google Shape;106;p2">
            <a:extLst>
              <a:ext uri="{FF2B5EF4-FFF2-40B4-BE49-F238E27FC236}">
                <a16:creationId xmlns:a16="http://schemas.microsoft.com/office/drawing/2014/main" id="{68F42E24-1BA0-9695-5948-97646F565042}"/>
              </a:ext>
            </a:extLst>
          </p:cNvPr>
          <p:cNvSpPr txBox="1"/>
          <p:nvPr/>
        </p:nvSpPr>
        <p:spPr>
          <a:xfrm>
            <a:off x="1100433" y="228647"/>
            <a:ext cx="5287488"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dirty="0">
                <a:solidFill>
                  <a:schemeClr val="dk1"/>
                </a:solidFill>
                <a:latin typeface="Times New Roman"/>
                <a:ea typeface="Times New Roman"/>
                <a:cs typeface="Times New Roman"/>
                <a:sym typeface="Times New Roman"/>
              </a:rPr>
              <a:t>Results and Conclusions</a:t>
            </a:r>
            <a:endParaRPr sz="3500" dirty="0"/>
          </a:p>
        </p:txBody>
      </p:sp>
      <p:sp>
        <p:nvSpPr>
          <p:cNvPr id="11" name="Google Shape;107;p2">
            <a:extLst>
              <a:ext uri="{FF2B5EF4-FFF2-40B4-BE49-F238E27FC236}">
                <a16:creationId xmlns:a16="http://schemas.microsoft.com/office/drawing/2014/main" id="{915A21CB-5DA5-D64C-7B85-CCC6EFC7571D}"/>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87F61704-8604-9408-CA3C-3B25036A923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24AD3D6-6A5B-4D6C-178A-C9ABAA74EBA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F97404-58B3-3D35-BFF1-17E509B82AB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F166AEF-6542-542F-B358-22CF83861DF8}"/>
              </a:ext>
            </a:extLst>
          </p:cNvPr>
          <p:cNvSpPr txBox="1"/>
          <p:nvPr/>
        </p:nvSpPr>
        <p:spPr>
          <a:xfrm>
            <a:off x="11751681" y="6354704"/>
            <a:ext cx="431528" cy="369332"/>
          </a:xfrm>
          <a:prstGeom prst="rect">
            <a:avLst/>
          </a:prstGeom>
          <a:noFill/>
        </p:spPr>
        <p:txBody>
          <a:bodyPr wrap="none" rtlCol="0">
            <a:spAutoFit/>
          </a:bodyPr>
          <a:lstStyle/>
          <a:p>
            <a:r>
              <a:rPr lang="en-US" dirty="0"/>
              <a:t>10</a:t>
            </a:r>
          </a:p>
        </p:txBody>
      </p:sp>
      <p:pic>
        <p:nvPicPr>
          <p:cNvPr id="10" name="Picture 9">
            <a:extLst>
              <a:ext uri="{FF2B5EF4-FFF2-40B4-BE49-F238E27FC236}">
                <a16:creationId xmlns:a16="http://schemas.microsoft.com/office/drawing/2014/main" id="{4258D7C9-3687-EA2D-E382-4BE0481F5B35}"/>
              </a:ext>
            </a:extLst>
          </p:cNvPr>
          <p:cNvPicPr>
            <a:picLocks noChangeAspect="1"/>
          </p:cNvPicPr>
          <p:nvPr/>
        </p:nvPicPr>
        <p:blipFill>
          <a:blip r:embed="rId6"/>
          <a:stretch>
            <a:fillRect/>
          </a:stretch>
        </p:blipFill>
        <p:spPr>
          <a:xfrm>
            <a:off x="161053" y="1201713"/>
            <a:ext cx="5090886" cy="2910230"/>
          </a:xfrm>
          <a:prstGeom prst="rect">
            <a:avLst/>
          </a:prstGeom>
        </p:spPr>
      </p:pic>
      <p:pic>
        <p:nvPicPr>
          <p:cNvPr id="13" name="Picture 12">
            <a:extLst>
              <a:ext uri="{FF2B5EF4-FFF2-40B4-BE49-F238E27FC236}">
                <a16:creationId xmlns:a16="http://schemas.microsoft.com/office/drawing/2014/main" id="{1C1B3AD5-FF41-C4AB-8DBF-A125A4DBBAF5}"/>
              </a:ext>
            </a:extLst>
          </p:cNvPr>
          <p:cNvPicPr>
            <a:picLocks noChangeAspect="1"/>
          </p:cNvPicPr>
          <p:nvPr/>
        </p:nvPicPr>
        <p:blipFill>
          <a:blip r:embed="rId7"/>
          <a:srcRect l="-1" r="-1"/>
          <a:stretch/>
        </p:blipFill>
        <p:spPr>
          <a:xfrm>
            <a:off x="161053" y="4216472"/>
            <a:ext cx="5090886" cy="2210840"/>
          </a:xfrm>
          <a:prstGeom prst="rect">
            <a:avLst/>
          </a:prstGeom>
        </p:spPr>
      </p:pic>
      <p:sp>
        <p:nvSpPr>
          <p:cNvPr id="17" name="TextBox 16">
            <a:extLst>
              <a:ext uri="{FF2B5EF4-FFF2-40B4-BE49-F238E27FC236}">
                <a16:creationId xmlns:a16="http://schemas.microsoft.com/office/drawing/2014/main" id="{414BAC74-D1C5-8C29-3F49-386624D7E065}"/>
              </a:ext>
            </a:extLst>
          </p:cNvPr>
          <p:cNvSpPr txBox="1"/>
          <p:nvPr/>
        </p:nvSpPr>
        <p:spPr>
          <a:xfrm>
            <a:off x="1848600" y="6427312"/>
            <a:ext cx="1715791" cy="323165"/>
          </a:xfrm>
          <a:prstGeom prst="rect">
            <a:avLst/>
          </a:prstGeom>
          <a:noFill/>
        </p:spPr>
        <p:txBody>
          <a:bodyPr wrap="none" rtlCol="0">
            <a:spAutoFit/>
          </a:bodyPr>
          <a:lstStyle/>
          <a:p>
            <a:pPr marL="0" indent="0">
              <a:buNone/>
            </a:pPr>
            <a:r>
              <a:rPr lang="en-US" sz="1500" dirty="0"/>
              <a:t>(Ansys Help, 2024)</a:t>
            </a:r>
          </a:p>
        </p:txBody>
      </p:sp>
      <p:sp>
        <p:nvSpPr>
          <p:cNvPr id="18" name="TextBox 17">
            <a:extLst>
              <a:ext uri="{FF2B5EF4-FFF2-40B4-BE49-F238E27FC236}">
                <a16:creationId xmlns:a16="http://schemas.microsoft.com/office/drawing/2014/main" id="{6271FCE6-6727-9E7E-B8FB-5338C8F6701B}"/>
              </a:ext>
            </a:extLst>
          </p:cNvPr>
          <p:cNvSpPr txBox="1"/>
          <p:nvPr/>
        </p:nvSpPr>
        <p:spPr>
          <a:xfrm>
            <a:off x="5432810" y="1165969"/>
            <a:ext cx="6598138" cy="5078313"/>
          </a:xfrm>
          <a:prstGeom prst="rect">
            <a:avLst/>
          </a:prstGeom>
          <a:noFill/>
        </p:spPr>
        <p:txBody>
          <a:bodyPr wrap="square" rtlCol="0">
            <a:spAutoFit/>
          </a:bodyPr>
          <a:lstStyle/>
          <a:p>
            <a:r>
              <a:rPr lang="en-US" sz="2800" dirty="0"/>
              <a:t>To minimize distortion, heat treatment should be performed:</a:t>
            </a:r>
          </a:p>
          <a:p>
            <a:pPr marL="342900" indent="-342900">
              <a:buFont typeface="Arial" panose="020B0604020202020204" pitchFamily="34" charset="0"/>
              <a:buChar char="•"/>
            </a:pPr>
            <a:r>
              <a:rPr lang="en-US" sz="2400" dirty="0"/>
              <a:t>After Base Unbolting</a:t>
            </a:r>
          </a:p>
          <a:p>
            <a:pPr marL="342900" indent="-342900">
              <a:buFont typeface="Arial" panose="020B0604020202020204" pitchFamily="34" charset="0"/>
              <a:buChar char="•"/>
            </a:pPr>
            <a:r>
              <a:rPr lang="en-US" sz="2400" dirty="0"/>
              <a:t>Before Base and Support Removal</a:t>
            </a:r>
          </a:p>
          <a:p>
            <a:pPr marL="342900" indent="-342900">
              <a:buFont typeface="Arial" panose="020B0604020202020204" pitchFamily="34" charset="0"/>
              <a:buChar char="•"/>
            </a:pPr>
            <a:r>
              <a:rPr lang="en-US" sz="2400" dirty="0"/>
              <a:t>After Base and Support Removal</a:t>
            </a:r>
          </a:p>
          <a:p>
            <a:pPr marL="342900" indent="-342900">
              <a:buFont typeface="Arial" panose="020B0604020202020204" pitchFamily="34" charset="0"/>
              <a:buChar char="•"/>
            </a:pPr>
            <a:endParaRPr lang="en-US" sz="2400" dirty="0"/>
          </a:p>
          <a:p>
            <a:endParaRPr lang="en-US" sz="2400" dirty="0"/>
          </a:p>
          <a:p>
            <a:r>
              <a:rPr lang="en-US" sz="2800" dirty="0"/>
              <a:t>Ideal Order of Operations:</a:t>
            </a:r>
          </a:p>
          <a:p>
            <a:pPr marL="457200" indent="-457200">
              <a:buAutoNum type="arabicPeriod"/>
            </a:pPr>
            <a:r>
              <a:rPr lang="en-US" sz="2400" dirty="0"/>
              <a:t>Base Unbolting</a:t>
            </a:r>
          </a:p>
          <a:p>
            <a:pPr marL="457200" indent="-457200">
              <a:buAutoNum type="arabicPeriod"/>
            </a:pPr>
            <a:r>
              <a:rPr lang="en-US" sz="2400" dirty="0"/>
              <a:t>Heat Treatment</a:t>
            </a:r>
          </a:p>
          <a:p>
            <a:pPr marL="457200" indent="-457200">
              <a:buAutoNum type="arabicPeriod"/>
            </a:pPr>
            <a:r>
              <a:rPr lang="en-US" sz="2400" dirty="0"/>
              <a:t>Base Removal</a:t>
            </a:r>
          </a:p>
          <a:p>
            <a:pPr marL="457200" indent="-457200">
              <a:buAutoNum type="arabicPeriod"/>
            </a:pPr>
            <a:r>
              <a:rPr lang="en-US" sz="2400" dirty="0"/>
              <a:t>Support Removal</a:t>
            </a:r>
          </a:p>
          <a:p>
            <a:pPr marL="457200" indent="-457200">
              <a:buAutoNum type="arabicPeriod"/>
            </a:pPr>
            <a:r>
              <a:rPr lang="en-US" sz="2400" dirty="0"/>
              <a:t>Heat Treatment</a:t>
            </a:r>
          </a:p>
        </p:txBody>
      </p:sp>
      <p:pic>
        <p:nvPicPr>
          <p:cNvPr id="2" name="Picture 2" descr="DVIDS - Images - AFRL Primary Logos [Image 1 of 6]">
            <a:extLst>
              <a:ext uri="{FF2B5EF4-FFF2-40B4-BE49-F238E27FC236}">
                <a16:creationId xmlns:a16="http://schemas.microsoft.com/office/drawing/2014/main" id="{99B7F1AE-5774-7289-6CB0-197F675E85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61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08DED-2CA1-F923-F714-991BF9EA662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E3E295-7897-1834-0419-45505C59DC87}"/>
              </a:ext>
            </a:extLst>
          </p:cNvPr>
          <p:cNvSpPr>
            <a:spLocks noGrp="1"/>
          </p:cNvSpPr>
          <p:nvPr>
            <p:ph idx="1"/>
          </p:nvPr>
        </p:nvSpPr>
        <p:spPr>
          <a:xfrm>
            <a:off x="328246" y="1184031"/>
            <a:ext cx="11512062" cy="496938"/>
          </a:xfrm>
        </p:spPr>
        <p:txBody>
          <a:bodyPr/>
          <a:lstStyle/>
          <a:p>
            <a:pPr marL="0" indent="0">
              <a:buNone/>
            </a:pPr>
            <a:r>
              <a:rPr lang="en-US" dirty="0"/>
              <a:t>Ideal Process Parameters</a:t>
            </a:r>
          </a:p>
        </p:txBody>
      </p:sp>
      <p:sp>
        <p:nvSpPr>
          <p:cNvPr id="11" name="Google Shape;107;p2">
            <a:extLst>
              <a:ext uri="{FF2B5EF4-FFF2-40B4-BE49-F238E27FC236}">
                <a16:creationId xmlns:a16="http://schemas.microsoft.com/office/drawing/2014/main" id="{A25FCF71-9290-BD14-DA24-D05608E00194}"/>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9D5C5CB7-FA18-E796-DA50-04515C62784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ABB39592-6319-FF90-C694-881F8BAEFFD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EC0A121-0331-EA83-5C30-BA4C796C593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86F411-8789-FC7C-9338-7CF66314E9DB}"/>
              </a:ext>
            </a:extLst>
          </p:cNvPr>
          <p:cNvSpPr txBox="1"/>
          <p:nvPr/>
        </p:nvSpPr>
        <p:spPr>
          <a:xfrm>
            <a:off x="11751681" y="6354704"/>
            <a:ext cx="431528" cy="369332"/>
          </a:xfrm>
          <a:prstGeom prst="rect">
            <a:avLst/>
          </a:prstGeom>
          <a:noFill/>
        </p:spPr>
        <p:txBody>
          <a:bodyPr wrap="none" rtlCol="0">
            <a:spAutoFit/>
          </a:bodyPr>
          <a:lstStyle/>
          <a:p>
            <a:r>
              <a:rPr lang="en-US" dirty="0"/>
              <a:t>11</a:t>
            </a:r>
          </a:p>
        </p:txBody>
      </p:sp>
      <p:sp>
        <p:nvSpPr>
          <p:cNvPr id="2" name="TextBox 1">
            <a:extLst>
              <a:ext uri="{FF2B5EF4-FFF2-40B4-BE49-F238E27FC236}">
                <a16:creationId xmlns:a16="http://schemas.microsoft.com/office/drawing/2014/main" id="{F136BA22-FC88-358B-C0F0-BB063E830C07}"/>
              </a:ext>
            </a:extLst>
          </p:cNvPr>
          <p:cNvSpPr txBox="1"/>
          <p:nvPr/>
        </p:nvSpPr>
        <p:spPr>
          <a:xfrm>
            <a:off x="328246" y="1803141"/>
            <a:ext cx="5909216" cy="5078313"/>
          </a:xfrm>
          <a:prstGeom prst="rect">
            <a:avLst/>
          </a:prstGeom>
          <a:noFill/>
        </p:spPr>
        <p:txBody>
          <a:bodyPr wrap="square" rtlCol="0">
            <a:spAutoFit/>
          </a:bodyPr>
          <a:lstStyle/>
          <a:p>
            <a:r>
              <a:rPr lang="en-US" sz="2800" dirty="0"/>
              <a:t>Heat Treatment:</a:t>
            </a:r>
          </a:p>
          <a:p>
            <a:pPr marL="514350" indent="-514350">
              <a:buAutoNum type="arabicPeriod"/>
            </a:pPr>
            <a:r>
              <a:rPr lang="en-US" sz="2400" dirty="0"/>
              <a:t>Time</a:t>
            </a:r>
          </a:p>
          <a:p>
            <a:pPr marL="971550" lvl="1" indent="-514350">
              <a:buFont typeface="Arial" panose="020B0604020202020204" pitchFamily="34" charset="0"/>
              <a:buChar char="•"/>
            </a:pPr>
            <a:r>
              <a:rPr lang="en-US" sz="2000" dirty="0"/>
              <a:t>Slow ramp and cooling time (5-10 ◦C/min) to prevent harmful thermal gradients and improve ductility</a:t>
            </a:r>
          </a:p>
          <a:p>
            <a:pPr marL="971550" lvl="1" indent="-514350">
              <a:buFont typeface="Arial" panose="020B0604020202020204" pitchFamily="34" charset="0"/>
              <a:buChar char="•"/>
            </a:pPr>
            <a:r>
              <a:rPr lang="en-US" sz="2000" dirty="0"/>
              <a:t>Shorter hold times (0.5-2hr) for higher temperatures (800-1000◦C)</a:t>
            </a:r>
          </a:p>
          <a:p>
            <a:pPr marL="971550" lvl="1" indent="-514350">
              <a:buFont typeface="Arial" panose="020B0604020202020204" pitchFamily="34" charset="0"/>
              <a:buChar char="•"/>
            </a:pPr>
            <a:r>
              <a:rPr lang="en-US" sz="2000" dirty="0"/>
              <a:t>Longer hold times (2-5hr) for lower temperatures (400-800◦C)</a:t>
            </a:r>
          </a:p>
          <a:p>
            <a:pPr marL="514350" indent="-514350">
              <a:buAutoNum type="arabicPeriod"/>
            </a:pPr>
            <a:r>
              <a:rPr lang="en-US" sz="2400" dirty="0"/>
              <a:t>Temperature</a:t>
            </a:r>
          </a:p>
          <a:p>
            <a:pPr marL="800100" lvl="1" indent="-342900">
              <a:buFont typeface="Arial" panose="020B0604020202020204" pitchFamily="34" charset="0"/>
              <a:buChar char="•"/>
            </a:pPr>
            <a:r>
              <a:rPr lang="en-US" sz="2000" dirty="0"/>
              <a:t>Lower temperatures (400-800◦C) to balance strength and ductility</a:t>
            </a:r>
          </a:p>
          <a:p>
            <a:pPr marL="800100" lvl="1" indent="-342900">
              <a:buFont typeface="Arial" panose="020B0604020202020204" pitchFamily="34" charset="0"/>
              <a:buChar char="•"/>
            </a:pPr>
            <a:r>
              <a:rPr lang="en-US" sz="2000" dirty="0"/>
              <a:t>Higher temperatures (800-1000◦C) to increase toughness and strength</a:t>
            </a:r>
          </a:p>
          <a:p>
            <a:endParaRPr lang="en-US" sz="2800" dirty="0"/>
          </a:p>
        </p:txBody>
      </p:sp>
      <p:sp>
        <p:nvSpPr>
          <p:cNvPr id="5" name="TextBox 4">
            <a:extLst>
              <a:ext uri="{FF2B5EF4-FFF2-40B4-BE49-F238E27FC236}">
                <a16:creationId xmlns:a16="http://schemas.microsoft.com/office/drawing/2014/main" id="{2B6FC9FD-7572-BF53-BCDF-931543EC4A29}"/>
              </a:ext>
            </a:extLst>
          </p:cNvPr>
          <p:cNvSpPr txBox="1"/>
          <p:nvPr/>
        </p:nvSpPr>
        <p:spPr>
          <a:xfrm>
            <a:off x="6246253" y="1804688"/>
            <a:ext cx="5605777" cy="3724096"/>
          </a:xfrm>
          <a:prstGeom prst="rect">
            <a:avLst/>
          </a:prstGeom>
          <a:noFill/>
        </p:spPr>
        <p:txBody>
          <a:bodyPr wrap="square" rtlCol="0">
            <a:spAutoFit/>
          </a:bodyPr>
          <a:lstStyle/>
          <a:p>
            <a:r>
              <a:rPr lang="en-US" sz="2800" dirty="0"/>
              <a:t>Base Removal:</a:t>
            </a:r>
          </a:p>
          <a:p>
            <a:pPr marL="457200" indent="-457200">
              <a:buAutoNum type="arabicPeriod"/>
            </a:pPr>
            <a:r>
              <a:rPr lang="en-US" sz="2400" dirty="0"/>
              <a:t>Step Size</a:t>
            </a:r>
          </a:p>
          <a:p>
            <a:pPr marL="800100" lvl="1" indent="-342900">
              <a:buFont typeface="Arial" panose="020B0604020202020204" pitchFamily="34" charset="0"/>
              <a:buChar char="•"/>
            </a:pPr>
            <a:r>
              <a:rPr lang="en-US" sz="2000" dirty="0"/>
              <a:t>Smaller step size (&lt;0.5 mm) for smoother detachment, lower efficiency</a:t>
            </a:r>
          </a:p>
          <a:p>
            <a:pPr marL="800100" lvl="1" indent="-342900">
              <a:buFont typeface="Arial" panose="020B0604020202020204" pitchFamily="34" charset="0"/>
              <a:buChar char="•"/>
            </a:pPr>
            <a:r>
              <a:rPr lang="en-US" sz="2000" dirty="0"/>
              <a:t>Larger step size (&gt;0.5 mm) for coarser removal, higher efficiency</a:t>
            </a:r>
          </a:p>
          <a:p>
            <a:pPr marL="457200" indent="-457200">
              <a:buAutoNum type="arabicPeriod"/>
            </a:pPr>
            <a:r>
              <a:rPr lang="en-US" sz="2400" dirty="0"/>
              <a:t>Direction</a:t>
            </a:r>
          </a:p>
          <a:p>
            <a:pPr marL="800100" lvl="1" indent="-342900">
              <a:buFont typeface="Arial" panose="020B0604020202020204" pitchFamily="34" charset="0"/>
              <a:buChar char="•"/>
            </a:pPr>
            <a:r>
              <a:rPr lang="en-US" sz="2000" dirty="0"/>
              <a:t>0◦ for a smooth horizontal removal</a:t>
            </a:r>
          </a:p>
          <a:p>
            <a:pPr marL="800100" lvl="1" indent="-342900">
              <a:buFont typeface="Arial" panose="020B0604020202020204" pitchFamily="34" charset="0"/>
              <a:buChar char="•"/>
            </a:pPr>
            <a:r>
              <a:rPr lang="en-US" sz="2000" dirty="0"/>
              <a:t>&gt;0◦ for more aggressive material removal</a:t>
            </a:r>
          </a:p>
          <a:p>
            <a:pPr marL="1257300" lvl="2" indent="-342900">
              <a:buFont typeface="Arial" panose="020B0604020202020204" pitchFamily="34" charset="0"/>
              <a:buChar char="•"/>
            </a:pPr>
            <a:r>
              <a:rPr lang="en-US" sz="2000" dirty="0"/>
              <a:t>Ideal with support raft to prevent damaging part itself</a:t>
            </a:r>
          </a:p>
        </p:txBody>
      </p:sp>
      <p:sp>
        <p:nvSpPr>
          <p:cNvPr id="6" name="TextBox 5">
            <a:extLst>
              <a:ext uri="{FF2B5EF4-FFF2-40B4-BE49-F238E27FC236}">
                <a16:creationId xmlns:a16="http://schemas.microsoft.com/office/drawing/2014/main" id="{7BF7A0F6-61A4-7002-2AC7-7F65F9D6C734}"/>
              </a:ext>
            </a:extLst>
          </p:cNvPr>
          <p:cNvSpPr txBox="1"/>
          <p:nvPr/>
        </p:nvSpPr>
        <p:spPr>
          <a:xfrm>
            <a:off x="8225872" y="6136699"/>
            <a:ext cx="1257845" cy="323165"/>
          </a:xfrm>
          <a:prstGeom prst="rect">
            <a:avLst/>
          </a:prstGeom>
          <a:noFill/>
        </p:spPr>
        <p:txBody>
          <a:bodyPr wrap="none" rtlCol="0">
            <a:spAutoFit/>
          </a:bodyPr>
          <a:lstStyle/>
          <a:p>
            <a:pPr marL="0" indent="0">
              <a:buNone/>
            </a:pPr>
            <a:r>
              <a:rPr lang="en-US" sz="1500" dirty="0"/>
              <a:t>(Laleh, 2023)</a:t>
            </a:r>
          </a:p>
        </p:txBody>
      </p:sp>
      <p:sp>
        <p:nvSpPr>
          <p:cNvPr id="8" name="Google Shape;106;p2">
            <a:extLst>
              <a:ext uri="{FF2B5EF4-FFF2-40B4-BE49-F238E27FC236}">
                <a16:creationId xmlns:a16="http://schemas.microsoft.com/office/drawing/2014/main" id="{EE9BF5BC-3146-E3D4-26F5-97F6FFC1CA10}"/>
              </a:ext>
            </a:extLst>
          </p:cNvPr>
          <p:cNvSpPr txBox="1"/>
          <p:nvPr/>
        </p:nvSpPr>
        <p:spPr>
          <a:xfrm>
            <a:off x="1100433" y="228647"/>
            <a:ext cx="5287488"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dirty="0">
                <a:solidFill>
                  <a:schemeClr val="dk1"/>
                </a:solidFill>
                <a:latin typeface="Times New Roman"/>
                <a:ea typeface="Times New Roman"/>
                <a:cs typeface="Times New Roman"/>
                <a:sym typeface="Times New Roman"/>
              </a:rPr>
              <a:t>Results and Conclusions</a:t>
            </a:r>
            <a:endParaRPr sz="3500" dirty="0"/>
          </a:p>
        </p:txBody>
      </p:sp>
      <p:pic>
        <p:nvPicPr>
          <p:cNvPr id="7" name="Picture 2" descr="DVIDS - Images - AFRL Primary Logos [Image 1 of 6]">
            <a:extLst>
              <a:ext uri="{FF2B5EF4-FFF2-40B4-BE49-F238E27FC236}">
                <a16:creationId xmlns:a16="http://schemas.microsoft.com/office/drawing/2014/main" id="{6CB17FEE-3363-7877-984E-3028AC38F6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18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7C05E-9196-3CA9-930E-882584DA47E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EBA247-DDE4-60A7-40A6-7CF6F7D85B3D}"/>
              </a:ext>
            </a:extLst>
          </p:cNvPr>
          <p:cNvSpPr>
            <a:spLocks noGrp="1"/>
          </p:cNvSpPr>
          <p:nvPr>
            <p:ph idx="1"/>
          </p:nvPr>
        </p:nvSpPr>
        <p:spPr>
          <a:xfrm>
            <a:off x="328246" y="1184031"/>
            <a:ext cx="11512062" cy="4992932"/>
          </a:xfrm>
        </p:spPr>
        <p:txBody>
          <a:bodyPr/>
          <a:lstStyle/>
          <a:p>
            <a:pPr marL="0" indent="0">
              <a:buNone/>
            </a:pPr>
            <a:r>
              <a:rPr lang="en-US" dirty="0"/>
              <a:t>Future Studies</a:t>
            </a:r>
          </a:p>
          <a:p>
            <a:pPr>
              <a:buFontTx/>
              <a:buChar char="-"/>
            </a:pPr>
            <a:r>
              <a:rPr lang="en-US" sz="2400" dirty="0"/>
              <a:t>Different parts</a:t>
            </a:r>
          </a:p>
          <a:p>
            <a:pPr>
              <a:buFontTx/>
              <a:buChar char="-"/>
            </a:pPr>
            <a:r>
              <a:rPr lang="en-US" sz="2400" dirty="0"/>
              <a:t>Different materials</a:t>
            </a:r>
          </a:p>
          <a:p>
            <a:pPr>
              <a:buFontTx/>
              <a:buChar char="-"/>
            </a:pPr>
            <a:r>
              <a:rPr lang="en-US" sz="2400" dirty="0"/>
              <a:t>Different part sizes</a:t>
            </a:r>
          </a:p>
          <a:p>
            <a:pPr>
              <a:buFontTx/>
              <a:buChar char="-"/>
            </a:pPr>
            <a:r>
              <a:rPr lang="en-US" sz="2400" dirty="0"/>
              <a:t>Data after heat treatment (Ansys bug)</a:t>
            </a:r>
          </a:p>
          <a:p>
            <a:pPr>
              <a:buFontTx/>
              <a:buChar char="-"/>
            </a:pPr>
            <a:endParaRPr lang="en-US" dirty="0"/>
          </a:p>
          <a:p>
            <a:pPr marL="0" indent="0">
              <a:buNone/>
            </a:pPr>
            <a:r>
              <a:rPr lang="en-US" dirty="0"/>
              <a:t>Advance Additive Manufacturing</a:t>
            </a:r>
          </a:p>
          <a:p>
            <a:r>
              <a:rPr lang="en-US" sz="2400" dirty="0"/>
              <a:t>Relativity Space’s 3D printed rocket</a:t>
            </a:r>
          </a:p>
        </p:txBody>
      </p:sp>
      <p:sp>
        <p:nvSpPr>
          <p:cNvPr id="7" name="Google Shape;106;p2">
            <a:extLst>
              <a:ext uri="{FF2B5EF4-FFF2-40B4-BE49-F238E27FC236}">
                <a16:creationId xmlns:a16="http://schemas.microsoft.com/office/drawing/2014/main" id="{75F754AB-62A0-981B-085A-CAF76AFFD213}"/>
              </a:ext>
            </a:extLst>
          </p:cNvPr>
          <p:cNvSpPr txBox="1"/>
          <p:nvPr/>
        </p:nvSpPr>
        <p:spPr>
          <a:xfrm>
            <a:off x="1100433" y="228647"/>
            <a:ext cx="4221844"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cs typeface="Times New Roman"/>
                <a:sym typeface="Times New Roman"/>
              </a:rPr>
              <a:t>Future Implications</a:t>
            </a:r>
            <a:endParaRPr sz="3500"/>
          </a:p>
        </p:txBody>
      </p:sp>
      <p:sp>
        <p:nvSpPr>
          <p:cNvPr id="11" name="Google Shape;107;p2">
            <a:extLst>
              <a:ext uri="{FF2B5EF4-FFF2-40B4-BE49-F238E27FC236}">
                <a16:creationId xmlns:a16="http://schemas.microsoft.com/office/drawing/2014/main" id="{207EF151-DE8F-D904-686D-13AF122154D6}"/>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9F6AD3E5-D423-BBE5-C5EC-8D5BEF93F73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FBDD846-20DC-0620-A1F9-6B7B7971F24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19E8DD1-7CCC-D717-4868-E4CD536B831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146" name="Picture 2" descr="Inside Relativity Space HQ: 3D printer rocket 'factory of the future'">
            <a:extLst>
              <a:ext uri="{FF2B5EF4-FFF2-40B4-BE49-F238E27FC236}">
                <a16:creationId xmlns:a16="http://schemas.microsoft.com/office/drawing/2014/main" id="{29F621D0-3624-B4B4-512A-3BB944E638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863" r="15326"/>
          <a:stretch/>
        </p:blipFill>
        <p:spPr bwMode="auto">
          <a:xfrm>
            <a:off x="6849766" y="1401780"/>
            <a:ext cx="5144591" cy="4818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EE9774-F8BE-4A07-A65B-747A6FA596C6}"/>
              </a:ext>
            </a:extLst>
          </p:cNvPr>
          <p:cNvSpPr txBox="1"/>
          <p:nvPr/>
        </p:nvSpPr>
        <p:spPr>
          <a:xfrm>
            <a:off x="8739823" y="6339862"/>
            <a:ext cx="1364476" cy="323165"/>
          </a:xfrm>
          <a:prstGeom prst="rect">
            <a:avLst/>
          </a:prstGeom>
          <a:noFill/>
        </p:spPr>
        <p:txBody>
          <a:bodyPr wrap="none" rtlCol="0">
            <a:spAutoFit/>
          </a:bodyPr>
          <a:lstStyle/>
          <a:p>
            <a:r>
              <a:rPr lang="en-US" sz="1500" dirty="0"/>
              <a:t>(Sheetz, 2020)</a:t>
            </a:r>
          </a:p>
        </p:txBody>
      </p:sp>
      <p:sp>
        <p:nvSpPr>
          <p:cNvPr id="5" name="TextBox 4">
            <a:extLst>
              <a:ext uri="{FF2B5EF4-FFF2-40B4-BE49-F238E27FC236}">
                <a16:creationId xmlns:a16="http://schemas.microsoft.com/office/drawing/2014/main" id="{810E3FC0-48F3-4F77-7C14-E533A9CED260}"/>
              </a:ext>
            </a:extLst>
          </p:cNvPr>
          <p:cNvSpPr txBox="1"/>
          <p:nvPr/>
        </p:nvSpPr>
        <p:spPr>
          <a:xfrm>
            <a:off x="11751681" y="6354704"/>
            <a:ext cx="431528" cy="369332"/>
          </a:xfrm>
          <a:prstGeom prst="rect">
            <a:avLst/>
          </a:prstGeom>
          <a:noFill/>
        </p:spPr>
        <p:txBody>
          <a:bodyPr wrap="none" rtlCol="0">
            <a:spAutoFit/>
          </a:bodyPr>
          <a:lstStyle/>
          <a:p>
            <a:r>
              <a:rPr lang="en-US" dirty="0"/>
              <a:t>12</a:t>
            </a:r>
          </a:p>
        </p:txBody>
      </p:sp>
      <p:pic>
        <p:nvPicPr>
          <p:cNvPr id="2" name="Picture 2" descr="DVIDS - Images - AFRL Primary Logos [Image 1 of 6]">
            <a:extLst>
              <a:ext uri="{FF2B5EF4-FFF2-40B4-BE49-F238E27FC236}">
                <a16:creationId xmlns:a16="http://schemas.microsoft.com/office/drawing/2014/main" id="{0713CD1A-4E03-18F8-EE4D-F9E10F19EE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657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03F46-05DD-45F4-0836-465C4BC8476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F0ECD4-7142-98D7-975F-386B54CC2218}"/>
              </a:ext>
            </a:extLst>
          </p:cNvPr>
          <p:cNvSpPr>
            <a:spLocks noGrp="1"/>
          </p:cNvSpPr>
          <p:nvPr>
            <p:ph idx="1"/>
          </p:nvPr>
        </p:nvSpPr>
        <p:spPr>
          <a:xfrm>
            <a:off x="328246" y="1184031"/>
            <a:ext cx="11512062" cy="4992932"/>
          </a:xfrm>
        </p:spPr>
        <p:txBody>
          <a:bodyPr>
            <a:normAutofit fontScale="92500" lnSpcReduction="20000"/>
          </a:bodyPr>
          <a:lstStyle/>
          <a:p>
            <a:pPr marL="0" indent="0">
              <a:buNone/>
            </a:pPr>
            <a:r>
              <a:rPr lang="en-US" sz="2000" dirty="0"/>
              <a:t>Ansys Help. (2024). </a:t>
            </a:r>
            <a:r>
              <a:rPr lang="en-US" sz="2000" i="1" dirty="0"/>
              <a:t>Simulating Heat Treatment after the Build</a:t>
            </a:r>
            <a:r>
              <a:rPr lang="en-US" sz="2000" dirty="0"/>
              <a:t>.</a:t>
            </a:r>
          </a:p>
          <a:p>
            <a:pPr marL="457200" lvl="1" indent="0">
              <a:buNone/>
            </a:pPr>
            <a:r>
              <a:rPr lang="en-US" sz="1600" dirty="0">
                <a:hlinkClick r:id="rId3"/>
              </a:rPr>
              <a:t>https://ansyshelp.ansys.com/account/secured?returnurl=/Views/Secured/corp/v241/en/add_ag/add_ag_adv_top_heat_treat.html</a:t>
            </a:r>
            <a:r>
              <a:rPr lang="en-US" sz="1600" dirty="0"/>
              <a:t> </a:t>
            </a:r>
          </a:p>
          <a:p>
            <a:pPr marL="457200" lvl="1" indent="0">
              <a:buNone/>
            </a:pPr>
            <a:endParaRPr lang="en-US" sz="2000" dirty="0"/>
          </a:p>
          <a:p>
            <a:pPr marL="0" indent="0">
              <a:buNone/>
            </a:pPr>
            <a:r>
              <a:rPr lang="en-US" sz="2000" dirty="0"/>
              <a:t>Hendrixson, S. (2023, July 26). What is Powder Bed Fusion 3D Printing? </a:t>
            </a:r>
            <a:r>
              <a:rPr lang="en-US" sz="2000" i="1" dirty="0"/>
              <a:t>Gardner Business Media, Inc.</a:t>
            </a:r>
          </a:p>
          <a:p>
            <a:pPr marL="457200" lvl="1" indent="0">
              <a:buNone/>
            </a:pPr>
            <a:r>
              <a:rPr lang="en-US" sz="1600" dirty="0">
                <a:hlinkClick r:id="rId4"/>
              </a:rPr>
              <a:t>https://www.additivemanufacturing.media/articles/am-101-powder-bed-fusion-pbf</a:t>
            </a:r>
            <a:r>
              <a:rPr lang="en-US" sz="1600" dirty="0"/>
              <a:t> </a:t>
            </a:r>
          </a:p>
          <a:p>
            <a:pPr marL="457200" lvl="1" indent="0">
              <a:buNone/>
            </a:pPr>
            <a:endParaRPr lang="en-US" sz="2000" dirty="0"/>
          </a:p>
          <a:p>
            <a:pPr marL="0" indent="0">
              <a:buNone/>
            </a:pPr>
            <a:r>
              <a:rPr lang="en-US" sz="2000" dirty="0"/>
              <a:t>Laleh, M., et al. (2023). Heat treatment for metal additive manufacturing. </a:t>
            </a:r>
            <a:r>
              <a:rPr lang="en-US" sz="2000" i="1" dirty="0"/>
              <a:t>Progress in Materials Science.</a:t>
            </a:r>
            <a:endParaRPr lang="en-US" sz="2000" dirty="0"/>
          </a:p>
          <a:p>
            <a:pPr marL="457200" lvl="1" indent="0">
              <a:buNone/>
            </a:pPr>
            <a:r>
              <a:rPr lang="en-US" sz="1600" dirty="0">
                <a:hlinkClick r:id="rId5"/>
              </a:rPr>
              <a:t>https://www.sciencedirect.com/science/article/pii/S0079642522001323</a:t>
            </a:r>
            <a:r>
              <a:rPr lang="en-US" sz="1600" dirty="0"/>
              <a:t> </a:t>
            </a:r>
          </a:p>
          <a:p>
            <a:pPr marL="457200" lvl="1" indent="0">
              <a:buNone/>
            </a:pPr>
            <a:endParaRPr lang="en-US" sz="2000" dirty="0"/>
          </a:p>
          <a:p>
            <a:pPr marL="0" indent="0">
              <a:buNone/>
            </a:pPr>
            <a:r>
              <a:rPr lang="en-US" sz="2000" dirty="0"/>
              <a:t>MakerVerse. (2024, October 16). </a:t>
            </a:r>
            <a:r>
              <a:rPr lang="en-US" sz="2000" i="1" dirty="0"/>
              <a:t>Laser Powder Bed Fusion (LPBF). </a:t>
            </a:r>
            <a:r>
              <a:rPr lang="en-US" sz="2000" dirty="0"/>
              <a:t>MakerVerse.</a:t>
            </a:r>
          </a:p>
          <a:p>
            <a:pPr marL="457200" lvl="1" indent="0">
              <a:buNone/>
            </a:pPr>
            <a:r>
              <a:rPr lang="en-US" sz="1600" dirty="0">
                <a:hlinkClick r:id="rId6"/>
              </a:rPr>
              <a:t>https://www.makerverse.com/offering/laser-powder-bed-fusion-lpbf/</a:t>
            </a:r>
            <a:r>
              <a:rPr lang="en-US" sz="1600" dirty="0"/>
              <a:t> </a:t>
            </a:r>
          </a:p>
          <a:p>
            <a:pPr marL="457200" lvl="1" indent="0">
              <a:buNone/>
            </a:pPr>
            <a:endParaRPr lang="en-US" sz="1600" dirty="0"/>
          </a:p>
          <a:p>
            <a:pPr marL="0" indent="0">
              <a:buNone/>
            </a:pPr>
            <a:r>
              <a:rPr lang="en-US" sz="2000" dirty="0"/>
              <a:t>Materialise. (2024, November 14). </a:t>
            </a:r>
            <a:r>
              <a:rPr lang="en-US" sz="2000" i="1" dirty="0"/>
              <a:t>5 easy ways to remove metal support structures</a:t>
            </a:r>
            <a:r>
              <a:rPr lang="en-US" sz="2000" dirty="0"/>
              <a:t>.</a:t>
            </a:r>
          </a:p>
          <a:p>
            <a:pPr marL="0" indent="0">
              <a:buNone/>
            </a:pPr>
            <a:r>
              <a:rPr lang="en-US" sz="2000" dirty="0">
                <a:solidFill>
                  <a:schemeClr val="bg1"/>
                </a:solidFill>
                <a:hlinkClick r:id="rId7">
                  <a:extLst>
                    <a:ext uri="{A12FA001-AC4F-418D-AE19-62706E023703}">
                      <ahyp:hlinkClr xmlns:ahyp="http://schemas.microsoft.com/office/drawing/2018/hyperlinkcolor" val="tx"/>
                    </a:ext>
                  </a:extLst>
                </a:hlinkClick>
              </a:rPr>
              <a:t>         </a:t>
            </a:r>
            <a:r>
              <a:rPr lang="en-US" sz="1600" dirty="0">
                <a:solidFill>
                  <a:srgbClr val="0000FF"/>
                </a:solidFill>
                <a:hlinkClick r:id="rId7">
                  <a:extLst>
                    <a:ext uri="{A12FA001-AC4F-418D-AE19-62706E023703}">
                      <ahyp:hlinkClr xmlns:ahyp="http://schemas.microsoft.com/office/drawing/2018/hyperlinkcolor" val="tx"/>
                    </a:ext>
                  </a:extLst>
                </a:hlinkClick>
              </a:rPr>
              <a:t>https://www.materialise.com/en/inspiration/articles/5-ways-to-remove-metal-support-structures</a:t>
            </a:r>
            <a:r>
              <a:rPr lang="en-US" sz="1600" dirty="0"/>
              <a:t> </a:t>
            </a:r>
          </a:p>
          <a:p>
            <a:pPr marL="0" indent="0">
              <a:buNone/>
            </a:pPr>
            <a:endParaRPr lang="en-US" sz="2000" dirty="0"/>
          </a:p>
          <a:p>
            <a:pPr marL="0" indent="0">
              <a:buNone/>
            </a:pPr>
            <a:r>
              <a:rPr lang="en-US" sz="2000" dirty="0"/>
              <a:t>Sheetz, M. (2020, October 8). </a:t>
            </a:r>
            <a:r>
              <a:rPr lang="en-US" sz="2000" i="1" dirty="0"/>
              <a:t>Inside Relativity Space’s 3D-printing rocket “factory of the future.” </a:t>
            </a:r>
            <a:r>
              <a:rPr lang="en-US" sz="2000" dirty="0"/>
              <a:t>CNBC.</a:t>
            </a:r>
          </a:p>
          <a:p>
            <a:pPr marL="457200" lvl="1" indent="0">
              <a:buNone/>
            </a:pPr>
            <a:r>
              <a:rPr lang="en-US" sz="1600" dirty="0">
                <a:hlinkClick r:id="rId8"/>
              </a:rPr>
              <a:t>https://www.cnbc.com/2020/10/07/inside-relativity-space-hq-3d-printer-rocket-factory-of-the-future.html</a:t>
            </a:r>
            <a:r>
              <a:rPr lang="en-US" sz="1600" dirty="0"/>
              <a:t> </a:t>
            </a:r>
          </a:p>
        </p:txBody>
      </p:sp>
      <p:sp>
        <p:nvSpPr>
          <p:cNvPr id="7" name="Google Shape;106;p2">
            <a:extLst>
              <a:ext uri="{FF2B5EF4-FFF2-40B4-BE49-F238E27FC236}">
                <a16:creationId xmlns:a16="http://schemas.microsoft.com/office/drawing/2014/main" id="{04DF36BB-67BF-7676-5B5C-E166385CF504}"/>
              </a:ext>
            </a:extLst>
          </p:cNvPr>
          <p:cNvSpPr txBox="1"/>
          <p:nvPr/>
        </p:nvSpPr>
        <p:spPr>
          <a:xfrm>
            <a:off x="1100433" y="228647"/>
            <a:ext cx="4221844"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cs typeface="Times New Roman"/>
                <a:sym typeface="Times New Roman"/>
              </a:rPr>
              <a:t>References</a:t>
            </a:r>
            <a:endParaRPr sz="3500"/>
          </a:p>
        </p:txBody>
      </p:sp>
      <p:sp>
        <p:nvSpPr>
          <p:cNvPr id="11" name="Google Shape;107;p2">
            <a:extLst>
              <a:ext uri="{FF2B5EF4-FFF2-40B4-BE49-F238E27FC236}">
                <a16:creationId xmlns:a16="http://schemas.microsoft.com/office/drawing/2014/main" id="{EA2A2C0B-7756-B694-0056-62F070F6B4F3}"/>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C6A21E2B-29CA-D19E-0D00-C61C8539C9AE}"/>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DE727FF-AA14-23B2-A8CE-1A51287DCCF3}"/>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F7122A1D-2951-2177-93DB-38F2C91B2672}"/>
              </a:ext>
            </a:extLst>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E88F43-874B-EC8E-AC58-A4394CF971CB}"/>
              </a:ext>
            </a:extLst>
          </p:cNvPr>
          <p:cNvSpPr txBox="1"/>
          <p:nvPr/>
        </p:nvSpPr>
        <p:spPr>
          <a:xfrm>
            <a:off x="11751681" y="6354704"/>
            <a:ext cx="431528" cy="369332"/>
          </a:xfrm>
          <a:prstGeom prst="rect">
            <a:avLst/>
          </a:prstGeom>
          <a:noFill/>
        </p:spPr>
        <p:txBody>
          <a:bodyPr wrap="none" rtlCol="0">
            <a:spAutoFit/>
          </a:bodyPr>
          <a:lstStyle/>
          <a:p>
            <a:r>
              <a:rPr lang="en-US" dirty="0"/>
              <a:t>13</a:t>
            </a:r>
          </a:p>
        </p:txBody>
      </p:sp>
      <p:pic>
        <p:nvPicPr>
          <p:cNvPr id="2" name="Picture 2" descr="DVIDS - Images - AFRL Primary Logos [Image 1 of 6]">
            <a:extLst>
              <a:ext uri="{FF2B5EF4-FFF2-40B4-BE49-F238E27FC236}">
                <a16:creationId xmlns:a16="http://schemas.microsoft.com/office/drawing/2014/main" id="{ACA0E9BD-CE1F-0B24-14A3-BD962A0C98D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825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B84C9-D527-720B-A09E-7ED898E98E5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D5EE92-CB9B-75A2-3DA9-AEB559B4CBAB}"/>
              </a:ext>
            </a:extLst>
          </p:cNvPr>
          <p:cNvSpPr>
            <a:spLocks noGrp="1"/>
          </p:cNvSpPr>
          <p:nvPr>
            <p:ph idx="1"/>
          </p:nvPr>
        </p:nvSpPr>
        <p:spPr>
          <a:xfrm>
            <a:off x="328246" y="1184031"/>
            <a:ext cx="11512062" cy="4992932"/>
          </a:xfrm>
        </p:spPr>
        <p:txBody>
          <a:bodyPr>
            <a:normAutofit/>
          </a:bodyPr>
          <a:lstStyle/>
          <a:p>
            <a:pPr marL="0" indent="0">
              <a:buNone/>
            </a:pPr>
            <a:r>
              <a:rPr lang="en-US" sz="2500" dirty="0"/>
              <a:t>Special thanks to:</a:t>
            </a:r>
          </a:p>
          <a:p>
            <a:pPr>
              <a:buFontTx/>
              <a:buChar char="-"/>
            </a:pPr>
            <a:r>
              <a:rPr lang="en-US" sz="2500" dirty="0"/>
              <a:t>Dr. Hannah Budinoff, Principal Investigator and Mentor</a:t>
            </a:r>
          </a:p>
          <a:p>
            <a:pPr>
              <a:buFontTx/>
              <a:buChar char="-"/>
            </a:pPr>
            <a:r>
              <a:rPr lang="en-US" sz="2500" dirty="0"/>
              <a:t>Juan Machado Jr, Intern Advisor</a:t>
            </a:r>
          </a:p>
          <a:p>
            <a:pPr>
              <a:buFontTx/>
              <a:buChar char="-"/>
            </a:pPr>
            <a:r>
              <a:rPr lang="en-US" sz="2500" dirty="0"/>
              <a:t>Nathan Hertlein, Project Advisor</a:t>
            </a:r>
          </a:p>
          <a:p>
            <a:pPr>
              <a:buFontTx/>
              <a:buChar char="-"/>
            </a:pPr>
            <a:r>
              <a:rPr lang="en-US" sz="2500" dirty="0"/>
              <a:t>Arizona NASA Space Grant</a:t>
            </a:r>
          </a:p>
          <a:p>
            <a:pPr>
              <a:buFontTx/>
              <a:buChar char="-"/>
            </a:pPr>
            <a:r>
              <a:rPr lang="en-US" sz="2500" dirty="0"/>
              <a:t>Air Force Research Laboratory</a:t>
            </a:r>
          </a:p>
          <a:p>
            <a:pPr>
              <a:buFontTx/>
              <a:buChar char="-"/>
            </a:pPr>
            <a:r>
              <a:rPr lang="en-US" sz="2500" dirty="0"/>
              <a:t>University of Arizona, Systems and Industrial Engineering</a:t>
            </a:r>
          </a:p>
          <a:p>
            <a:pPr>
              <a:buFontTx/>
              <a:buChar char="-"/>
            </a:pPr>
            <a:endParaRPr lang="en-US" sz="2500" dirty="0"/>
          </a:p>
          <a:p>
            <a:pPr marL="0" indent="0">
              <a:buNone/>
            </a:pPr>
            <a:r>
              <a:rPr lang="en-US" sz="2500" dirty="0"/>
              <a:t>Manufacturing and Design Exploration Lab: </a:t>
            </a:r>
            <a:r>
              <a:rPr lang="en-US" sz="2500" dirty="0">
                <a:hlinkClick r:id="rId3"/>
              </a:rPr>
              <a:t>https://sites.arizona.edu/made-lab/</a:t>
            </a:r>
            <a:r>
              <a:rPr lang="en-US" sz="2500" dirty="0"/>
              <a:t> </a:t>
            </a:r>
          </a:p>
        </p:txBody>
      </p:sp>
      <p:sp>
        <p:nvSpPr>
          <p:cNvPr id="7" name="Google Shape;106;p2">
            <a:extLst>
              <a:ext uri="{FF2B5EF4-FFF2-40B4-BE49-F238E27FC236}">
                <a16:creationId xmlns:a16="http://schemas.microsoft.com/office/drawing/2014/main" id="{16464C8C-313E-2FD2-1912-76891B65F6B3}"/>
              </a:ext>
            </a:extLst>
          </p:cNvPr>
          <p:cNvSpPr txBox="1"/>
          <p:nvPr/>
        </p:nvSpPr>
        <p:spPr>
          <a:xfrm>
            <a:off x="1100433" y="228647"/>
            <a:ext cx="4221844"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cs typeface="Times New Roman"/>
                <a:sym typeface="Times New Roman"/>
              </a:rPr>
              <a:t>Acknowledgements</a:t>
            </a:r>
            <a:endParaRPr sz="3500"/>
          </a:p>
        </p:txBody>
      </p:sp>
      <p:sp>
        <p:nvSpPr>
          <p:cNvPr id="11" name="Google Shape;107;p2">
            <a:extLst>
              <a:ext uri="{FF2B5EF4-FFF2-40B4-BE49-F238E27FC236}">
                <a16:creationId xmlns:a16="http://schemas.microsoft.com/office/drawing/2014/main" id="{2C3C9881-E113-B180-F956-A0E1B066C394}"/>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F33B9F72-C775-E3AE-1680-C0B098A30F9E}"/>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7D627B64-0F7C-D192-A823-E0C4F61094B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E55AFCA7-61BC-D512-3D46-ED8AA3EEFB82}"/>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F187E9-CA68-D9F9-B69A-973BCD3D2827}"/>
              </a:ext>
            </a:extLst>
          </p:cNvPr>
          <p:cNvSpPr txBox="1"/>
          <p:nvPr/>
        </p:nvSpPr>
        <p:spPr>
          <a:xfrm>
            <a:off x="11751681" y="6354704"/>
            <a:ext cx="431528" cy="369332"/>
          </a:xfrm>
          <a:prstGeom prst="rect">
            <a:avLst/>
          </a:prstGeom>
          <a:noFill/>
        </p:spPr>
        <p:txBody>
          <a:bodyPr wrap="none" rtlCol="0">
            <a:spAutoFit/>
          </a:bodyPr>
          <a:lstStyle/>
          <a:p>
            <a:r>
              <a:rPr lang="en-US" dirty="0"/>
              <a:t>14</a:t>
            </a:r>
          </a:p>
        </p:txBody>
      </p:sp>
      <p:pic>
        <p:nvPicPr>
          <p:cNvPr id="2" name="Picture 2" descr="DVIDS - Images - AFRL Primary Logos [Image 1 of 6]">
            <a:extLst>
              <a:ext uri="{FF2B5EF4-FFF2-40B4-BE49-F238E27FC236}">
                <a16:creationId xmlns:a16="http://schemas.microsoft.com/office/drawing/2014/main" id="{EAFB8E58-1BAE-18DB-C03F-3A727A1224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CE38134-31CC-331F-1582-DCA174E97FCA}"/>
              </a:ext>
            </a:extLst>
          </p:cNvPr>
          <p:cNvSpPr txBox="1"/>
          <p:nvPr/>
        </p:nvSpPr>
        <p:spPr>
          <a:xfrm>
            <a:off x="351692" y="5670358"/>
            <a:ext cx="11581837" cy="954107"/>
          </a:xfrm>
          <a:prstGeom prst="rect">
            <a:avLst/>
          </a:prstGeom>
          <a:noFill/>
        </p:spPr>
        <p:txBody>
          <a:bodyPr wrap="square" rtlCol="0">
            <a:spAutoFit/>
          </a:bodyPr>
          <a:lstStyle/>
          <a:p>
            <a:pPr algn="ctr">
              <a:buNone/>
            </a:pPr>
            <a:r>
              <a:rPr lang="en-US" sz="1400" b="0" i="0" dirty="0">
                <a:solidFill>
                  <a:srgbClr val="000000"/>
                </a:solidFill>
                <a:effectLst/>
                <a:latin typeface="Arial" panose="020B0604020202020204" pitchFamily="34" charset="0"/>
              </a:rPr>
              <a:t>This material is based on research sponsored by the Air Force Research Laboratory under agreement number FA8650-20-2-5853. The U.S. Government is authorized to reproduce and distribute reprints for Governmental purposes notwithstanding any copyright notation thereon. The views and conclusions contained herein are those of the authors and should not be interpreted as necessarily representing the official policies or endorsements, either expressed or implied, of the Air Force Research Laboratory or the U.S. Government.</a:t>
            </a:r>
          </a:p>
        </p:txBody>
      </p:sp>
    </p:spTree>
    <p:extLst>
      <p:ext uri="{BB962C8B-B14F-4D97-AF65-F5344CB8AC3E}">
        <p14:creationId xmlns:p14="http://schemas.microsoft.com/office/powerpoint/2010/main" val="32361870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68AE1-E9EF-C612-1EC4-41ED31D96C1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9D720-60D0-4789-9082-F6D264F540EC}"/>
              </a:ext>
            </a:extLst>
          </p:cNvPr>
          <p:cNvSpPr>
            <a:spLocks noGrp="1"/>
          </p:cNvSpPr>
          <p:nvPr>
            <p:ph idx="1"/>
          </p:nvPr>
        </p:nvSpPr>
        <p:spPr>
          <a:xfrm>
            <a:off x="4407876" y="2375205"/>
            <a:ext cx="3376246" cy="879231"/>
          </a:xfrm>
        </p:spPr>
        <p:txBody>
          <a:bodyPr/>
          <a:lstStyle/>
          <a:p>
            <a:pPr marL="0" indent="0">
              <a:buNone/>
            </a:pPr>
            <a:r>
              <a:rPr lang="en-US" sz="5000" b="1" dirty="0">
                <a:solidFill>
                  <a:schemeClr val="dk1"/>
                </a:solidFill>
                <a:latin typeface="Times New Roman"/>
                <a:cs typeface="Times New Roman"/>
                <a:sym typeface="Times New Roman"/>
              </a:rPr>
              <a:t>Thank you!</a:t>
            </a:r>
            <a:endParaRPr lang="en-US" sz="5000" dirty="0"/>
          </a:p>
          <a:p>
            <a:pPr marL="0" indent="0">
              <a:buNone/>
            </a:pPr>
            <a:endParaRPr lang="en-US" dirty="0"/>
          </a:p>
        </p:txBody>
      </p:sp>
      <p:sp>
        <p:nvSpPr>
          <p:cNvPr id="11" name="Google Shape;107;p2">
            <a:extLst>
              <a:ext uri="{FF2B5EF4-FFF2-40B4-BE49-F238E27FC236}">
                <a16:creationId xmlns:a16="http://schemas.microsoft.com/office/drawing/2014/main" id="{56897894-73BB-E0BB-BC58-B79C534C100F}"/>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926205E0-C571-81E6-B6AA-63FFBCB649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20798" y="465733"/>
            <a:ext cx="1150403" cy="106412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BEB2B52-4CE6-F145-045F-0E569A9B534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590376" y="4246801"/>
            <a:ext cx="1788935" cy="188434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B68F6EC0-BEE9-098B-FC34-8300D40A9E1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812688" y="3700770"/>
            <a:ext cx="1878758" cy="250814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Picture 2" descr="DVIDS - Images - AFRL Primary Logos [Image 1 of 6]">
            <a:extLst>
              <a:ext uri="{FF2B5EF4-FFF2-40B4-BE49-F238E27FC236}">
                <a16:creationId xmlns:a16="http://schemas.microsoft.com/office/drawing/2014/main" id="{CE7405C6-8D3C-30BF-4DE7-003F53AE41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1079" y="4818112"/>
            <a:ext cx="4009842" cy="871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57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325D2-426A-B9D6-C176-A290E2810137}"/>
            </a:ext>
          </a:extLst>
        </p:cNvPr>
        <p:cNvGrpSpPr/>
        <p:nvPr/>
      </p:nvGrpSpPr>
      <p:grpSpPr>
        <a:xfrm>
          <a:off x="0" y="0"/>
          <a:ext cx="0" cy="0"/>
          <a:chOff x="0" y="0"/>
          <a:chExt cx="0" cy="0"/>
        </a:xfrm>
      </p:grpSpPr>
      <p:sp>
        <p:nvSpPr>
          <p:cNvPr id="7" name="Google Shape;106;p2">
            <a:extLst>
              <a:ext uri="{FF2B5EF4-FFF2-40B4-BE49-F238E27FC236}">
                <a16:creationId xmlns:a16="http://schemas.microsoft.com/office/drawing/2014/main" id="{CCA5680F-D1D0-C7F0-0841-FEDA70AA2080}"/>
              </a:ext>
            </a:extLst>
          </p:cNvPr>
          <p:cNvSpPr txBox="1"/>
          <p:nvPr/>
        </p:nvSpPr>
        <p:spPr>
          <a:xfrm>
            <a:off x="1100433" y="228647"/>
            <a:ext cx="2662673"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ea typeface="Times New Roman"/>
                <a:cs typeface="Times New Roman"/>
                <a:sym typeface="Times New Roman"/>
              </a:rPr>
              <a:t>Introduction</a:t>
            </a:r>
            <a:endParaRPr sz="3500"/>
          </a:p>
        </p:txBody>
      </p:sp>
      <p:sp>
        <p:nvSpPr>
          <p:cNvPr id="11" name="Google Shape;107;p2">
            <a:extLst>
              <a:ext uri="{FF2B5EF4-FFF2-40B4-BE49-F238E27FC236}">
                <a16:creationId xmlns:a16="http://schemas.microsoft.com/office/drawing/2014/main" id="{E5BA7144-8DE2-D89E-AEFB-F1B663CB85C5}"/>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065B8D88-23C7-87B6-BD8C-EDAD60A630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2865FCA2-834A-A43E-EC1F-972682D236B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0B6DD1AA-BEF9-E1D5-D65B-36CDD9F50B3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F2889D3-1199-A707-C586-EE2F34C9A5AD}"/>
              </a:ext>
            </a:extLst>
          </p:cNvPr>
          <p:cNvSpPr txBox="1"/>
          <p:nvPr/>
        </p:nvSpPr>
        <p:spPr>
          <a:xfrm>
            <a:off x="11840308" y="6354704"/>
            <a:ext cx="308098" cy="369332"/>
          </a:xfrm>
          <a:prstGeom prst="rect">
            <a:avLst/>
          </a:prstGeom>
          <a:noFill/>
        </p:spPr>
        <p:txBody>
          <a:bodyPr wrap="none" rtlCol="0">
            <a:spAutoFit/>
          </a:bodyPr>
          <a:lstStyle/>
          <a:p>
            <a:r>
              <a:rPr lang="en-US"/>
              <a:t>2</a:t>
            </a:r>
          </a:p>
        </p:txBody>
      </p:sp>
      <p:pic>
        <p:nvPicPr>
          <p:cNvPr id="1028" name="Picture 4" descr="What is Powder Bed Fusion 3D Printing? | Additive Manufacturing">
            <a:extLst>
              <a:ext uri="{FF2B5EF4-FFF2-40B4-BE49-F238E27FC236}">
                <a16:creationId xmlns:a16="http://schemas.microsoft.com/office/drawing/2014/main" id="{8C78808C-4127-EF4F-8B03-68BA098C73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369" y="3220854"/>
            <a:ext cx="5218588" cy="293545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6BE38A0A-D79C-2D0F-2B08-CA1CB3B39B48}"/>
              </a:ext>
            </a:extLst>
          </p:cNvPr>
          <p:cNvSpPr>
            <a:spLocks noGrp="1"/>
          </p:cNvSpPr>
          <p:nvPr>
            <p:ph idx="1"/>
          </p:nvPr>
        </p:nvSpPr>
        <p:spPr>
          <a:xfrm>
            <a:off x="69969" y="1566988"/>
            <a:ext cx="5396248" cy="1497563"/>
          </a:xfrm>
        </p:spPr>
        <p:txBody>
          <a:bodyPr/>
          <a:lstStyle/>
          <a:p>
            <a:pPr marL="0" indent="0" algn="ctr">
              <a:buNone/>
            </a:pPr>
            <a:r>
              <a:rPr lang="en-US" u="sng" dirty="0"/>
              <a:t>Laser Powder Bed Fusion (LPBF)</a:t>
            </a:r>
          </a:p>
          <a:p>
            <a:pPr marL="0" indent="0" algn="ctr">
              <a:buNone/>
            </a:pPr>
            <a:r>
              <a:rPr lang="en-US" dirty="0"/>
              <a:t>Metal additive manufacturing 3D printing process</a:t>
            </a:r>
          </a:p>
        </p:txBody>
      </p:sp>
      <p:sp>
        <p:nvSpPr>
          <p:cNvPr id="4" name="TextBox 3">
            <a:extLst>
              <a:ext uri="{FF2B5EF4-FFF2-40B4-BE49-F238E27FC236}">
                <a16:creationId xmlns:a16="http://schemas.microsoft.com/office/drawing/2014/main" id="{2ADBAD09-F8F5-0510-8DDE-D51679919FAC}"/>
              </a:ext>
            </a:extLst>
          </p:cNvPr>
          <p:cNvSpPr txBox="1"/>
          <p:nvPr/>
        </p:nvSpPr>
        <p:spPr>
          <a:xfrm>
            <a:off x="1940719" y="6304120"/>
            <a:ext cx="1654748" cy="323165"/>
          </a:xfrm>
          <a:prstGeom prst="rect">
            <a:avLst/>
          </a:prstGeom>
          <a:noFill/>
        </p:spPr>
        <p:txBody>
          <a:bodyPr wrap="none" rtlCol="0">
            <a:spAutoFit/>
          </a:bodyPr>
          <a:lstStyle/>
          <a:p>
            <a:pPr marL="0" indent="0">
              <a:buNone/>
            </a:pPr>
            <a:r>
              <a:rPr lang="en-US" sz="1500" dirty="0"/>
              <a:t>(</a:t>
            </a:r>
            <a:r>
              <a:rPr lang="en-US" sz="1500" dirty="0" err="1"/>
              <a:t>Hendrixon</a:t>
            </a:r>
            <a:r>
              <a:rPr lang="en-US" sz="1500" dirty="0"/>
              <a:t>, 2023)</a:t>
            </a:r>
          </a:p>
        </p:txBody>
      </p:sp>
      <p:sp>
        <p:nvSpPr>
          <p:cNvPr id="5" name="Content Placeholder 1">
            <a:extLst>
              <a:ext uri="{FF2B5EF4-FFF2-40B4-BE49-F238E27FC236}">
                <a16:creationId xmlns:a16="http://schemas.microsoft.com/office/drawing/2014/main" id="{2CD160FE-97B3-C7C1-6A38-9C35D82049D3}"/>
              </a:ext>
            </a:extLst>
          </p:cNvPr>
          <p:cNvSpPr txBox="1">
            <a:spLocks/>
          </p:cNvSpPr>
          <p:nvPr/>
        </p:nvSpPr>
        <p:spPr>
          <a:xfrm>
            <a:off x="5618018" y="3429000"/>
            <a:ext cx="6222290" cy="2477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p>
        </p:txBody>
      </p:sp>
      <p:graphicFrame>
        <p:nvGraphicFramePr>
          <p:cNvPr id="6" name="Table 5">
            <a:extLst>
              <a:ext uri="{FF2B5EF4-FFF2-40B4-BE49-F238E27FC236}">
                <a16:creationId xmlns:a16="http://schemas.microsoft.com/office/drawing/2014/main" id="{A8F15692-D134-FD2B-DEC8-E3754A8BEDA9}"/>
              </a:ext>
            </a:extLst>
          </p:cNvPr>
          <p:cNvGraphicFramePr>
            <a:graphicFrameLocks noGrp="1"/>
          </p:cNvGraphicFramePr>
          <p:nvPr>
            <p:extLst>
              <p:ext uri="{D42A27DB-BD31-4B8C-83A1-F6EECF244321}">
                <p14:modId xmlns:p14="http://schemas.microsoft.com/office/powerpoint/2010/main" val="892930748"/>
              </p:ext>
            </p:extLst>
          </p:nvPr>
        </p:nvGraphicFramePr>
        <p:xfrm>
          <a:off x="5562600" y="1208956"/>
          <a:ext cx="6333126" cy="3001692"/>
        </p:xfrm>
        <a:graphic>
          <a:graphicData uri="http://schemas.openxmlformats.org/drawingml/2006/table">
            <a:tbl>
              <a:tblPr firstRow="1" bandRow="1">
                <a:tableStyleId>{5C22544A-7EE6-4342-B048-85BDC9FD1C3A}</a:tableStyleId>
              </a:tblPr>
              <a:tblGrid>
                <a:gridCol w="3166563">
                  <a:extLst>
                    <a:ext uri="{9D8B030D-6E8A-4147-A177-3AD203B41FA5}">
                      <a16:colId xmlns:a16="http://schemas.microsoft.com/office/drawing/2014/main" val="2835708538"/>
                    </a:ext>
                  </a:extLst>
                </a:gridCol>
                <a:gridCol w="3166563">
                  <a:extLst>
                    <a:ext uri="{9D8B030D-6E8A-4147-A177-3AD203B41FA5}">
                      <a16:colId xmlns:a16="http://schemas.microsoft.com/office/drawing/2014/main" val="3282870742"/>
                    </a:ext>
                  </a:extLst>
                </a:gridCol>
              </a:tblGrid>
              <a:tr h="573844">
                <a:tc>
                  <a:txBody>
                    <a:bodyPr/>
                    <a:lstStyle/>
                    <a:p>
                      <a:pPr algn="ctr"/>
                      <a:r>
                        <a:rPr lang="en-US" dirty="0"/>
                        <a:t>Advantages</a:t>
                      </a:r>
                    </a:p>
                  </a:txBody>
                  <a:tcPr/>
                </a:tc>
                <a:tc>
                  <a:txBody>
                    <a:bodyPr/>
                    <a:lstStyle/>
                    <a:p>
                      <a:pPr algn="ctr"/>
                      <a:r>
                        <a:rPr lang="en-US" dirty="0"/>
                        <a:t>Disadvantages</a:t>
                      </a:r>
                    </a:p>
                  </a:txBody>
                  <a:tcPr/>
                </a:tc>
                <a:extLst>
                  <a:ext uri="{0D108BD9-81ED-4DB2-BD59-A6C34878D82A}">
                    <a16:rowId xmlns:a16="http://schemas.microsoft.com/office/drawing/2014/main" val="836795306"/>
                  </a:ext>
                </a:extLst>
              </a:tr>
              <a:tr h="573844">
                <a:tc>
                  <a:txBody>
                    <a:bodyPr/>
                    <a:lstStyle/>
                    <a:p>
                      <a:pPr algn="ctr"/>
                      <a:r>
                        <a:rPr lang="en-US"/>
                        <a:t>Fabricate Complex Geometries</a:t>
                      </a:r>
                    </a:p>
                  </a:txBody>
                  <a:tcPr/>
                </a:tc>
                <a:tc>
                  <a:txBody>
                    <a:bodyPr/>
                    <a:lstStyle/>
                    <a:p>
                      <a:pPr algn="ctr"/>
                      <a:r>
                        <a:rPr lang="en-US"/>
                        <a:t>High Residual Stresses</a:t>
                      </a:r>
                    </a:p>
                  </a:txBody>
                  <a:tcPr/>
                </a:tc>
                <a:extLst>
                  <a:ext uri="{0D108BD9-81ED-4DB2-BD59-A6C34878D82A}">
                    <a16:rowId xmlns:a16="http://schemas.microsoft.com/office/drawing/2014/main" val="3602065511"/>
                  </a:ext>
                </a:extLst>
              </a:tr>
              <a:tr h="573844">
                <a:tc>
                  <a:txBody>
                    <a:bodyPr/>
                    <a:lstStyle/>
                    <a:p>
                      <a:pPr algn="ctr"/>
                      <a:r>
                        <a:rPr lang="en-US"/>
                        <a:t>Precisely Distribute Material</a:t>
                      </a:r>
                    </a:p>
                  </a:txBody>
                  <a:tcPr/>
                </a:tc>
                <a:tc>
                  <a:txBody>
                    <a:bodyPr/>
                    <a:lstStyle/>
                    <a:p>
                      <a:pPr algn="ctr"/>
                      <a:r>
                        <a:rPr lang="en-US"/>
                        <a:t>Significant Porosity</a:t>
                      </a:r>
                    </a:p>
                  </a:txBody>
                  <a:tcPr/>
                </a:tc>
                <a:extLst>
                  <a:ext uri="{0D108BD9-81ED-4DB2-BD59-A6C34878D82A}">
                    <a16:rowId xmlns:a16="http://schemas.microsoft.com/office/drawing/2014/main" val="564278011"/>
                  </a:ext>
                </a:extLst>
              </a:tr>
              <a:tr h="573844">
                <a:tc>
                  <a:txBody>
                    <a:bodyPr/>
                    <a:lstStyle/>
                    <a:p>
                      <a:pPr algn="ctr"/>
                      <a:r>
                        <a:rPr lang="en-US"/>
                        <a:t>Compatible with Topology Optimized Parts</a:t>
                      </a:r>
                    </a:p>
                  </a:txBody>
                  <a:tcPr/>
                </a:tc>
                <a:tc>
                  <a:txBody>
                    <a:bodyPr/>
                    <a:lstStyle/>
                    <a:p>
                      <a:pPr algn="ctr"/>
                      <a:r>
                        <a:rPr lang="en-US"/>
                        <a:t>High Surface Roughness</a:t>
                      </a:r>
                    </a:p>
                  </a:txBody>
                  <a:tcPr/>
                </a:tc>
                <a:extLst>
                  <a:ext uri="{0D108BD9-81ED-4DB2-BD59-A6C34878D82A}">
                    <a16:rowId xmlns:a16="http://schemas.microsoft.com/office/drawing/2014/main" val="291150404"/>
                  </a:ext>
                </a:extLst>
              </a:tr>
              <a:tr h="573844">
                <a:tc>
                  <a:txBody>
                    <a:bodyPr/>
                    <a:lstStyle/>
                    <a:p>
                      <a:pPr algn="ctr"/>
                      <a:r>
                        <a:rPr lang="en-US"/>
                        <a:t>Fast</a:t>
                      </a:r>
                    </a:p>
                  </a:txBody>
                  <a:tcPr/>
                </a:tc>
                <a:tc>
                  <a:txBody>
                    <a:bodyPr/>
                    <a:lstStyle/>
                    <a:p>
                      <a:pPr algn="ctr"/>
                      <a:r>
                        <a:rPr lang="en-US" dirty="0"/>
                        <a:t>Costly</a:t>
                      </a:r>
                    </a:p>
                  </a:txBody>
                  <a:tcPr/>
                </a:tc>
                <a:extLst>
                  <a:ext uri="{0D108BD9-81ED-4DB2-BD59-A6C34878D82A}">
                    <a16:rowId xmlns:a16="http://schemas.microsoft.com/office/drawing/2014/main" val="1189083007"/>
                  </a:ext>
                </a:extLst>
              </a:tr>
            </a:tbl>
          </a:graphicData>
        </a:graphic>
      </p:graphicFrame>
      <p:sp>
        <p:nvSpPr>
          <p:cNvPr id="8" name="Content Placeholder 1">
            <a:extLst>
              <a:ext uri="{FF2B5EF4-FFF2-40B4-BE49-F238E27FC236}">
                <a16:creationId xmlns:a16="http://schemas.microsoft.com/office/drawing/2014/main" id="{27E89D31-C733-4BA3-E7E8-25293E46A6B2}"/>
              </a:ext>
            </a:extLst>
          </p:cNvPr>
          <p:cNvSpPr txBox="1">
            <a:spLocks/>
          </p:cNvSpPr>
          <p:nvPr/>
        </p:nvSpPr>
        <p:spPr>
          <a:xfrm>
            <a:off x="5541815" y="4359651"/>
            <a:ext cx="4675611" cy="22757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Post processing operations, such as heat treatment, can mitigate these issues and enhance structural integrity</a:t>
            </a:r>
          </a:p>
          <a:p>
            <a:pPr>
              <a:buFontTx/>
              <a:buChar char="-"/>
            </a:pPr>
            <a:r>
              <a:rPr lang="en-US" sz="2000" dirty="0"/>
              <a:t>Reduce deformation</a:t>
            </a:r>
          </a:p>
          <a:p>
            <a:pPr>
              <a:buFontTx/>
              <a:buChar char="-"/>
            </a:pPr>
            <a:r>
              <a:rPr lang="en-US" sz="2000" dirty="0"/>
              <a:t>Relieve residual stresses </a:t>
            </a:r>
          </a:p>
          <a:p>
            <a:pPr>
              <a:buFontTx/>
              <a:buChar char="-"/>
            </a:pPr>
            <a:r>
              <a:rPr lang="en-US" sz="2000" dirty="0"/>
              <a:t>Improve material properties</a:t>
            </a:r>
          </a:p>
          <a:p>
            <a:pPr marL="0" indent="0">
              <a:buFont typeface="Arial" panose="020B0604020202020204" pitchFamily="34" charset="0"/>
              <a:buNone/>
            </a:pPr>
            <a:endParaRPr lang="en-US" sz="2000" dirty="0"/>
          </a:p>
          <a:p>
            <a:pPr marL="0" indent="0">
              <a:buFont typeface="Arial" panose="020B0604020202020204" pitchFamily="34" charset="0"/>
              <a:buNone/>
            </a:pPr>
            <a:endParaRPr lang="en-US" dirty="0"/>
          </a:p>
        </p:txBody>
      </p:sp>
      <p:pic>
        <p:nvPicPr>
          <p:cNvPr id="21" name="Picture 20">
            <a:extLst>
              <a:ext uri="{FF2B5EF4-FFF2-40B4-BE49-F238E27FC236}">
                <a16:creationId xmlns:a16="http://schemas.microsoft.com/office/drawing/2014/main" id="{9F7127B6-A113-7B81-FA20-6EE287F117E2}"/>
              </a:ext>
            </a:extLst>
          </p:cNvPr>
          <p:cNvPicPr>
            <a:picLocks noChangeAspect="1"/>
          </p:cNvPicPr>
          <p:nvPr/>
        </p:nvPicPr>
        <p:blipFill>
          <a:blip r:embed="rId7"/>
          <a:srcRect b="8358"/>
          <a:stretch/>
        </p:blipFill>
        <p:spPr>
          <a:xfrm>
            <a:off x="10388335" y="4535363"/>
            <a:ext cx="1435950" cy="1555540"/>
          </a:xfrm>
          <a:prstGeom prst="rect">
            <a:avLst/>
          </a:prstGeom>
        </p:spPr>
      </p:pic>
      <p:cxnSp>
        <p:nvCxnSpPr>
          <p:cNvPr id="22" name="Straight Arrow Connector 21">
            <a:extLst>
              <a:ext uri="{FF2B5EF4-FFF2-40B4-BE49-F238E27FC236}">
                <a16:creationId xmlns:a16="http://schemas.microsoft.com/office/drawing/2014/main" id="{A18EE9F1-AB81-2430-068D-4EB977130F5F}"/>
              </a:ext>
            </a:extLst>
          </p:cNvPr>
          <p:cNvCxnSpPr/>
          <p:nvPr/>
        </p:nvCxnSpPr>
        <p:spPr>
          <a:xfrm>
            <a:off x="11102705" y="4360905"/>
            <a:ext cx="0" cy="36000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4AA5DB77-2BBB-8CC3-A896-CBCE7E505AE1}"/>
              </a:ext>
            </a:extLst>
          </p:cNvPr>
          <p:cNvCxnSpPr/>
          <p:nvPr/>
        </p:nvCxnSpPr>
        <p:spPr>
          <a:xfrm>
            <a:off x="11090370" y="4953133"/>
            <a:ext cx="0" cy="36000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FC3A4093-6953-B437-D1A9-7637846213CB}"/>
              </a:ext>
            </a:extLst>
          </p:cNvPr>
          <p:cNvCxnSpPr>
            <a:cxnSpLocks/>
          </p:cNvCxnSpPr>
          <p:nvPr/>
        </p:nvCxnSpPr>
        <p:spPr>
          <a:xfrm rot="10800000">
            <a:off x="11641513" y="5895443"/>
            <a:ext cx="0" cy="36000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2C6C3CE3-191C-E4C6-5DB9-FB84183B8C8D}"/>
              </a:ext>
            </a:extLst>
          </p:cNvPr>
          <p:cNvCxnSpPr>
            <a:cxnSpLocks/>
          </p:cNvCxnSpPr>
          <p:nvPr/>
        </p:nvCxnSpPr>
        <p:spPr>
          <a:xfrm rot="10800000">
            <a:off x="11128470" y="6090903"/>
            <a:ext cx="0" cy="36000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5C1E0E2A-215A-D563-9B5C-EA964D66A676}"/>
              </a:ext>
            </a:extLst>
          </p:cNvPr>
          <p:cNvCxnSpPr>
            <a:cxnSpLocks/>
          </p:cNvCxnSpPr>
          <p:nvPr/>
        </p:nvCxnSpPr>
        <p:spPr>
          <a:xfrm rot="10800000">
            <a:off x="10661303" y="5952466"/>
            <a:ext cx="0" cy="36000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28" name="Picture 2" descr="DVIDS - Images - AFRL Primary Logos [Image 1 of 6]">
            <a:extLst>
              <a:ext uri="{FF2B5EF4-FFF2-40B4-BE49-F238E27FC236}">
                <a16:creationId xmlns:a16="http://schemas.microsoft.com/office/drawing/2014/main" id="{CB7738E4-1050-C3FC-F742-9542DCE4A3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1066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A425-8525-A9C5-2701-940ACEC48ADD}"/>
            </a:ext>
          </a:extLst>
        </p:cNvPr>
        <p:cNvGrpSpPr/>
        <p:nvPr/>
      </p:nvGrpSpPr>
      <p:grpSpPr>
        <a:xfrm>
          <a:off x="0" y="0"/>
          <a:ext cx="0" cy="0"/>
          <a:chOff x="0" y="0"/>
          <a:chExt cx="0" cy="0"/>
        </a:xfrm>
      </p:grpSpPr>
      <p:sp>
        <p:nvSpPr>
          <p:cNvPr id="7" name="Google Shape;106;p2">
            <a:extLst>
              <a:ext uri="{FF2B5EF4-FFF2-40B4-BE49-F238E27FC236}">
                <a16:creationId xmlns:a16="http://schemas.microsoft.com/office/drawing/2014/main" id="{40E7A81D-F24A-ADE6-587D-0EAA06F259C0}"/>
              </a:ext>
            </a:extLst>
          </p:cNvPr>
          <p:cNvSpPr txBox="1"/>
          <p:nvPr/>
        </p:nvSpPr>
        <p:spPr>
          <a:xfrm>
            <a:off x="1100433" y="228647"/>
            <a:ext cx="2756459"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ea typeface="Times New Roman"/>
                <a:cs typeface="Times New Roman"/>
                <a:sym typeface="Times New Roman"/>
              </a:rPr>
              <a:t>Objectives</a:t>
            </a:r>
            <a:endParaRPr sz="3500"/>
          </a:p>
        </p:txBody>
      </p:sp>
      <p:sp>
        <p:nvSpPr>
          <p:cNvPr id="11" name="Google Shape;107;p2">
            <a:extLst>
              <a:ext uri="{FF2B5EF4-FFF2-40B4-BE49-F238E27FC236}">
                <a16:creationId xmlns:a16="http://schemas.microsoft.com/office/drawing/2014/main" id="{E2B32C51-BFC1-88BC-F651-AC781408F88B}"/>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8D879455-ED0B-09B3-B457-23254ED969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BAB2DE4D-C424-2090-95B9-33C21493593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521138D7-FF5D-4D1B-A09F-D533B1F078D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F165E6-78FB-6801-E14C-016DCA17CE25}"/>
              </a:ext>
            </a:extLst>
          </p:cNvPr>
          <p:cNvSpPr txBox="1"/>
          <p:nvPr/>
        </p:nvSpPr>
        <p:spPr>
          <a:xfrm>
            <a:off x="11840308" y="6354704"/>
            <a:ext cx="308098" cy="369332"/>
          </a:xfrm>
          <a:prstGeom prst="rect">
            <a:avLst/>
          </a:prstGeom>
          <a:noFill/>
        </p:spPr>
        <p:txBody>
          <a:bodyPr wrap="none" rtlCol="0">
            <a:spAutoFit/>
          </a:bodyPr>
          <a:lstStyle/>
          <a:p>
            <a:r>
              <a:rPr lang="en-US" dirty="0"/>
              <a:t>3</a:t>
            </a:r>
          </a:p>
        </p:txBody>
      </p:sp>
      <p:sp>
        <p:nvSpPr>
          <p:cNvPr id="5" name="Content Placeholder 2">
            <a:extLst>
              <a:ext uri="{FF2B5EF4-FFF2-40B4-BE49-F238E27FC236}">
                <a16:creationId xmlns:a16="http://schemas.microsoft.com/office/drawing/2014/main" id="{2862FA55-BAF2-7B80-6871-C1486697C437}"/>
              </a:ext>
            </a:extLst>
          </p:cNvPr>
          <p:cNvSpPr>
            <a:spLocks noGrp="1"/>
          </p:cNvSpPr>
          <p:nvPr>
            <p:ph idx="1"/>
          </p:nvPr>
        </p:nvSpPr>
        <p:spPr>
          <a:xfrm>
            <a:off x="328246" y="1184030"/>
            <a:ext cx="11512062" cy="5585351"/>
          </a:xfrm>
        </p:spPr>
        <p:txBody>
          <a:bodyPr>
            <a:normAutofit/>
          </a:bodyPr>
          <a:lstStyle/>
          <a:p>
            <a:pPr marL="514350" indent="-514350">
              <a:buAutoNum type="arabicPeriod"/>
            </a:pPr>
            <a:r>
              <a:rPr lang="en-US" dirty="0"/>
              <a:t>Examine effects of post-processing operations on LPBF prints</a:t>
            </a:r>
          </a:p>
          <a:p>
            <a:pPr lvl="1"/>
            <a:endParaRPr lang="en-US" dirty="0"/>
          </a:p>
          <a:p>
            <a:pPr lvl="1"/>
            <a:endParaRPr lang="en-US" dirty="0"/>
          </a:p>
          <a:p>
            <a:pPr lvl="1"/>
            <a:endParaRPr lang="en-US" dirty="0"/>
          </a:p>
          <a:p>
            <a:pPr lvl="1"/>
            <a:endParaRPr lang="en-US" dirty="0"/>
          </a:p>
          <a:p>
            <a:pPr marL="457200" lvl="1" indent="0">
              <a:buNone/>
            </a:pPr>
            <a:endParaRPr lang="en-US" dirty="0"/>
          </a:p>
          <a:p>
            <a:pPr marL="457200" lvl="1" indent="0">
              <a:buNone/>
            </a:pPr>
            <a:endParaRPr lang="en-US" sz="1800" dirty="0"/>
          </a:p>
          <a:p>
            <a:pPr marL="514350" indent="-514350">
              <a:buAutoNum type="arabicPeriod"/>
            </a:pPr>
            <a:r>
              <a:rPr lang="en-US" dirty="0"/>
              <a:t>Provide guidance on optimizing order of operations and processing parameters</a:t>
            </a:r>
          </a:p>
          <a:p>
            <a:pPr lvl="1"/>
            <a:r>
              <a:rPr lang="en-US" dirty="0"/>
              <a:t>Minimize distortion and residual stresses</a:t>
            </a:r>
          </a:p>
          <a:p>
            <a:pPr lvl="1"/>
            <a:r>
              <a:rPr lang="en-US" dirty="0"/>
              <a:t>Increase part manufacturability</a:t>
            </a:r>
          </a:p>
          <a:p>
            <a:pPr marL="457200" lvl="1" indent="0">
              <a:buNone/>
            </a:pPr>
            <a:endParaRPr lang="en-US" dirty="0"/>
          </a:p>
          <a:p>
            <a:pPr marL="0" indent="0">
              <a:buNone/>
            </a:pPr>
            <a:r>
              <a:rPr lang="en-US" dirty="0"/>
              <a:t>Infer how post-processing decisions can increase LPBF manufacturability</a:t>
            </a:r>
          </a:p>
        </p:txBody>
      </p:sp>
      <p:pic>
        <p:nvPicPr>
          <p:cNvPr id="13" name="Picture 2" descr="Laser Powder Bed Fusion (LPBF) Services | MakerVerse">
            <a:extLst>
              <a:ext uri="{FF2B5EF4-FFF2-40B4-BE49-F238E27FC236}">
                <a16:creationId xmlns:a16="http://schemas.microsoft.com/office/drawing/2014/main" id="{7089236B-3059-842D-4B93-D857C25EC0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0672" y="1901911"/>
            <a:ext cx="2204960" cy="150338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5BCB2512-3945-01CA-09CF-83BCFEB977A0}"/>
              </a:ext>
            </a:extLst>
          </p:cNvPr>
          <p:cNvSpPr txBox="1"/>
          <p:nvPr/>
        </p:nvSpPr>
        <p:spPr>
          <a:xfrm>
            <a:off x="10245416" y="3487056"/>
            <a:ext cx="1255472" cy="246221"/>
          </a:xfrm>
          <a:prstGeom prst="rect">
            <a:avLst/>
          </a:prstGeom>
          <a:noFill/>
        </p:spPr>
        <p:txBody>
          <a:bodyPr wrap="none" rtlCol="0">
            <a:spAutoFit/>
          </a:bodyPr>
          <a:lstStyle/>
          <a:p>
            <a:r>
              <a:rPr lang="en-US" sz="1000" dirty="0"/>
              <a:t>(MakerVerse, 2024)</a:t>
            </a:r>
          </a:p>
        </p:txBody>
      </p:sp>
      <p:pic>
        <p:nvPicPr>
          <p:cNvPr id="17" name="Picture 2" descr="DVIDS - Images - AFRL Primary Logos [Image 1 of 6]">
            <a:extLst>
              <a:ext uri="{FF2B5EF4-FFF2-40B4-BE49-F238E27FC236}">
                <a16:creationId xmlns:a16="http://schemas.microsoft.com/office/drawing/2014/main" id="{5399D6F0-9DEF-B774-2936-86D76F19F9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tal 3D-printed valve on a build plate with angled support">
            <a:extLst>
              <a:ext uri="{FF2B5EF4-FFF2-40B4-BE49-F238E27FC236}">
                <a16:creationId xmlns:a16="http://schemas.microsoft.com/office/drawing/2014/main" id="{CCCC76A6-D1AF-5B01-7CA7-B7907DB3D40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7761" y="1813062"/>
            <a:ext cx="2511114" cy="16810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C39160B-C5B3-0051-D5E4-0E67C3500700}"/>
              </a:ext>
            </a:extLst>
          </p:cNvPr>
          <p:cNvSpPr txBox="1"/>
          <p:nvPr/>
        </p:nvSpPr>
        <p:spPr>
          <a:xfrm>
            <a:off x="6096000" y="2048172"/>
            <a:ext cx="3452355" cy="1477328"/>
          </a:xfrm>
          <a:prstGeom prst="rect">
            <a:avLst/>
          </a:prstGeom>
          <a:noFill/>
        </p:spPr>
        <p:txBody>
          <a:bodyPr wrap="none" rtlCol="0">
            <a:spAutoFit/>
          </a:bodyPr>
          <a:lstStyle/>
          <a:p>
            <a:pPr marL="971550" lvl="1" indent="-514350">
              <a:buAutoNum type="romanUcPeriod" startAt="3"/>
            </a:pPr>
            <a:r>
              <a:rPr lang="en-US" sz="2400" dirty="0"/>
              <a:t>Support Removal</a:t>
            </a:r>
          </a:p>
          <a:p>
            <a:pPr marL="971550" lvl="1" indent="-514350">
              <a:buAutoNum type="romanUcPeriod" startAt="3"/>
            </a:pPr>
            <a:endParaRPr lang="en-US" sz="2400" dirty="0"/>
          </a:p>
          <a:p>
            <a:pPr marL="971550" lvl="1" indent="-514350">
              <a:buAutoNum type="romanUcPeriod" startAt="3"/>
            </a:pPr>
            <a:r>
              <a:rPr lang="en-US" sz="2400" dirty="0"/>
              <a:t>Heat Treatment</a:t>
            </a:r>
          </a:p>
          <a:p>
            <a:endParaRPr lang="en-US" dirty="0"/>
          </a:p>
        </p:txBody>
      </p:sp>
      <p:sp>
        <p:nvSpPr>
          <p:cNvPr id="19" name="TextBox 18">
            <a:extLst>
              <a:ext uri="{FF2B5EF4-FFF2-40B4-BE49-F238E27FC236}">
                <a16:creationId xmlns:a16="http://schemas.microsoft.com/office/drawing/2014/main" id="{3E99FB24-1E47-E764-2C5E-726CEB28295D}"/>
              </a:ext>
            </a:extLst>
          </p:cNvPr>
          <p:cNvSpPr txBox="1"/>
          <p:nvPr/>
        </p:nvSpPr>
        <p:spPr>
          <a:xfrm>
            <a:off x="331559" y="2048172"/>
            <a:ext cx="3183885" cy="1477328"/>
          </a:xfrm>
          <a:prstGeom prst="rect">
            <a:avLst/>
          </a:prstGeom>
          <a:noFill/>
        </p:spPr>
        <p:txBody>
          <a:bodyPr wrap="none" rtlCol="0">
            <a:spAutoFit/>
          </a:bodyPr>
          <a:lstStyle/>
          <a:p>
            <a:pPr marL="971550" lvl="1" indent="-514350">
              <a:buFont typeface="+mj-lt"/>
              <a:buAutoNum type="romanUcPeriod"/>
            </a:pPr>
            <a:r>
              <a:rPr lang="en-US" sz="2400" dirty="0"/>
              <a:t>Base Unbolting</a:t>
            </a:r>
          </a:p>
          <a:p>
            <a:pPr marL="971550" lvl="1" indent="-514350">
              <a:buFont typeface="+mj-lt"/>
              <a:buAutoNum type="romanUcPeriod"/>
            </a:pPr>
            <a:endParaRPr lang="en-US" sz="2400" dirty="0"/>
          </a:p>
          <a:p>
            <a:pPr marL="971550" lvl="1" indent="-514350">
              <a:buFont typeface="+mj-lt"/>
              <a:buAutoNum type="romanUcPeriod"/>
            </a:pPr>
            <a:r>
              <a:rPr lang="en-US" sz="2400" dirty="0"/>
              <a:t>Base Removal</a:t>
            </a:r>
          </a:p>
          <a:p>
            <a:endParaRPr lang="en-US" dirty="0"/>
          </a:p>
        </p:txBody>
      </p:sp>
      <p:sp>
        <p:nvSpPr>
          <p:cNvPr id="20" name="TextBox 19">
            <a:extLst>
              <a:ext uri="{FF2B5EF4-FFF2-40B4-BE49-F238E27FC236}">
                <a16:creationId xmlns:a16="http://schemas.microsoft.com/office/drawing/2014/main" id="{12389337-CD44-845B-283E-D285FA5A6548}"/>
              </a:ext>
            </a:extLst>
          </p:cNvPr>
          <p:cNvSpPr txBox="1"/>
          <p:nvPr/>
        </p:nvSpPr>
        <p:spPr>
          <a:xfrm>
            <a:off x="4387222" y="3525500"/>
            <a:ext cx="1212191" cy="246221"/>
          </a:xfrm>
          <a:prstGeom prst="rect">
            <a:avLst/>
          </a:prstGeom>
          <a:noFill/>
        </p:spPr>
        <p:txBody>
          <a:bodyPr wrap="none" rtlCol="0">
            <a:spAutoFit/>
          </a:bodyPr>
          <a:lstStyle/>
          <a:p>
            <a:r>
              <a:rPr lang="en-US" sz="1000" dirty="0"/>
              <a:t>(Materialise, 2024)</a:t>
            </a:r>
          </a:p>
        </p:txBody>
      </p:sp>
      <p:cxnSp>
        <p:nvCxnSpPr>
          <p:cNvPr id="22" name="Straight Arrow Connector 21">
            <a:extLst>
              <a:ext uri="{FF2B5EF4-FFF2-40B4-BE49-F238E27FC236}">
                <a16:creationId xmlns:a16="http://schemas.microsoft.com/office/drawing/2014/main" id="{9796F5C9-9FFE-F0AF-9157-60B2468E1141}"/>
              </a:ext>
            </a:extLst>
          </p:cNvPr>
          <p:cNvCxnSpPr/>
          <p:nvPr/>
        </p:nvCxnSpPr>
        <p:spPr>
          <a:xfrm>
            <a:off x="3515444" y="2293257"/>
            <a:ext cx="700956" cy="3603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Arrow Connector 23">
            <a:extLst>
              <a:ext uri="{FF2B5EF4-FFF2-40B4-BE49-F238E27FC236}">
                <a16:creationId xmlns:a16="http://schemas.microsoft.com/office/drawing/2014/main" id="{CFCDD136-8C20-F687-E507-BBE7A641D2D3}"/>
              </a:ext>
            </a:extLst>
          </p:cNvPr>
          <p:cNvCxnSpPr/>
          <p:nvPr/>
        </p:nvCxnSpPr>
        <p:spPr>
          <a:xfrm>
            <a:off x="3319015" y="3069771"/>
            <a:ext cx="124738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6" name="Straight Arrow Connector 25">
            <a:extLst>
              <a:ext uri="{FF2B5EF4-FFF2-40B4-BE49-F238E27FC236}">
                <a16:creationId xmlns:a16="http://schemas.microsoft.com/office/drawing/2014/main" id="{130D62C3-E258-3CA2-F064-0E959A091F2B}"/>
              </a:ext>
            </a:extLst>
          </p:cNvPr>
          <p:cNvCxnSpPr/>
          <p:nvPr/>
        </p:nvCxnSpPr>
        <p:spPr>
          <a:xfrm flipH="1">
            <a:off x="5493657" y="2473429"/>
            <a:ext cx="1618343" cy="11737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9" name="Straight Arrow Connector 28">
            <a:extLst>
              <a:ext uri="{FF2B5EF4-FFF2-40B4-BE49-F238E27FC236}">
                <a16:creationId xmlns:a16="http://schemas.microsoft.com/office/drawing/2014/main" id="{FEF9A178-4E43-41A6-F95F-62B1307500D9}"/>
              </a:ext>
            </a:extLst>
          </p:cNvPr>
          <p:cNvCxnSpPr/>
          <p:nvPr/>
        </p:nvCxnSpPr>
        <p:spPr>
          <a:xfrm flipV="1">
            <a:off x="9274677" y="2653602"/>
            <a:ext cx="1269952" cy="4161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50218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B63C8-3C2D-F53B-42DC-87F9173220C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46C2A06-52A7-20BD-8B6A-9E0D3426534D}"/>
              </a:ext>
            </a:extLst>
          </p:cNvPr>
          <p:cNvPicPr>
            <a:picLocks noChangeAspect="1"/>
          </p:cNvPicPr>
          <p:nvPr/>
        </p:nvPicPr>
        <p:blipFill>
          <a:blip r:embed="rId3"/>
          <a:stretch>
            <a:fillRect/>
          </a:stretch>
        </p:blipFill>
        <p:spPr>
          <a:xfrm>
            <a:off x="9815560" y="4351616"/>
            <a:ext cx="2221161" cy="1718368"/>
          </a:xfrm>
          <a:prstGeom prst="rect">
            <a:avLst/>
          </a:prstGeom>
        </p:spPr>
      </p:pic>
      <p:pic>
        <p:nvPicPr>
          <p:cNvPr id="22" name="Picture 21">
            <a:extLst>
              <a:ext uri="{FF2B5EF4-FFF2-40B4-BE49-F238E27FC236}">
                <a16:creationId xmlns:a16="http://schemas.microsoft.com/office/drawing/2014/main" id="{5B656023-DEED-3E83-5039-FC8378007FD9}"/>
              </a:ext>
            </a:extLst>
          </p:cNvPr>
          <p:cNvPicPr>
            <a:picLocks noChangeAspect="1"/>
          </p:cNvPicPr>
          <p:nvPr/>
        </p:nvPicPr>
        <p:blipFill>
          <a:blip r:embed="rId4"/>
          <a:stretch>
            <a:fillRect/>
          </a:stretch>
        </p:blipFill>
        <p:spPr>
          <a:xfrm>
            <a:off x="9733332" y="2046652"/>
            <a:ext cx="2327139" cy="1935632"/>
          </a:xfrm>
          <a:prstGeom prst="rect">
            <a:avLst/>
          </a:prstGeom>
        </p:spPr>
      </p:pic>
      <p:sp>
        <p:nvSpPr>
          <p:cNvPr id="3" name="Content Placeholder 2">
            <a:extLst>
              <a:ext uri="{FF2B5EF4-FFF2-40B4-BE49-F238E27FC236}">
                <a16:creationId xmlns:a16="http://schemas.microsoft.com/office/drawing/2014/main" id="{EB5EEFC8-181E-95C8-0933-A357379A6892}"/>
              </a:ext>
            </a:extLst>
          </p:cNvPr>
          <p:cNvSpPr>
            <a:spLocks noGrp="1"/>
          </p:cNvSpPr>
          <p:nvPr>
            <p:ph idx="1"/>
          </p:nvPr>
        </p:nvSpPr>
        <p:spPr>
          <a:xfrm>
            <a:off x="328246" y="1184031"/>
            <a:ext cx="11512062" cy="4992932"/>
          </a:xfrm>
        </p:spPr>
        <p:txBody>
          <a:bodyPr>
            <a:normAutofit/>
          </a:bodyPr>
          <a:lstStyle/>
          <a:p>
            <a:pPr marL="0" indent="0">
              <a:buNone/>
            </a:pPr>
            <a:r>
              <a:rPr lang="en-US" dirty="0"/>
              <a:t>Simulated LPBF printing of 2 Topology Optimized Parts</a:t>
            </a:r>
          </a:p>
          <a:p>
            <a:r>
              <a:rPr lang="en-US" sz="2600" dirty="0"/>
              <a:t>Ansys Mechanical</a:t>
            </a:r>
          </a:p>
          <a:p>
            <a:r>
              <a:rPr lang="en-US" sz="2400" dirty="0"/>
              <a:t>Titanium alloy (TI-6Al-4V)</a:t>
            </a:r>
          </a:p>
          <a:p>
            <a:r>
              <a:rPr lang="en-US" sz="2400" dirty="0"/>
              <a:t>0.5 mm mesh</a:t>
            </a:r>
          </a:p>
          <a:p>
            <a:r>
              <a:rPr lang="en-US" sz="2400" dirty="0"/>
              <a:t>Generated supports and base plate</a:t>
            </a:r>
            <a:endParaRPr lang="en-US" sz="2600" dirty="0"/>
          </a:p>
          <a:p>
            <a:endParaRPr lang="en-US" sz="26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7" name="Google Shape;106;p2">
            <a:extLst>
              <a:ext uri="{FF2B5EF4-FFF2-40B4-BE49-F238E27FC236}">
                <a16:creationId xmlns:a16="http://schemas.microsoft.com/office/drawing/2014/main" id="{8C5878ED-F903-3422-0E9E-49BE25183B28}"/>
              </a:ext>
            </a:extLst>
          </p:cNvPr>
          <p:cNvSpPr txBox="1"/>
          <p:nvPr/>
        </p:nvSpPr>
        <p:spPr>
          <a:xfrm>
            <a:off x="1100433" y="228647"/>
            <a:ext cx="2756459"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ea typeface="Times New Roman"/>
                <a:cs typeface="Times New Roman"/>
                <a:sym typeface="Times New Roman"/>
              </a:rPr>
              <a:t>Methodology</a:t>
            </a:r>
            <a:endParaRPr sz="3500"/>
          </a:p>
        </p:txBody>
      </p:sp>
      <p:sp>
        <p:nvSpPr>
          <p:cNvPr id="11" name="Google Shape;107;p2">
            <a:extLst>
              <a:ext uri="{FF2B5EF4-FFF2-40B4-BE49-F238E27FC236}">
                <a16:creationId xmlns:a16="http://schemas.microsoft.com/office/drawing/2014/main" id="{6894FE6D-13B8-2AEA-1006-1AA41E33183E}"/>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175B9AAF-8F59-7AE4-C68F-747F34444BF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00AA3661-3AFA-AED5-D23A-AC25AC7C391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42CF16FD-0602-2266-C46B-3AD82D2B6E24}"/>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199479-FEBE-7365-555D-CC624EA72173}"/>
              </a:ext>
            </a:extLst>
          </p:cNvPr>
          <p:cNvSpPr txBox="1"/>
          <p:nvPr/>
        </p:nvSpPr>
        <p:spPr>
          <a:xfrm>
            <a:off x="11840308" y="6354704"/>
            <a:ext cx="308098" cy="369332"/>
          </a:xfrm>
          <a:prstGeom prst="rect">
            <a:avLst/>
          </a:prstGeom>
          <a:noFill/>
        </p:spPr>
        <p:txBody>
          <a:bodyPr wrap="none" rtlCol="0">
            <a:spAutoFit/>
          </a:bodyPr>
          <a:lstStyle/>
          <a:p>
            <a:r>
              <a:rPr lang="en-US" dirty="0"/>
              <a:t>4</a:t>
            </a:r>
          </a:p>
        </p:txBody>
      </p:sp>
      <p:pic>
        <p:nvPicPr>
          <p:cNvPr id="5122" name="Picture 2">
            <a:extLst>
              <a:ext uri="{FF2B5EF4-FFF2-40B4-BE49-F238E27FC236}">
                <a16:creationId xmlns:a16="http://schemas.microsoft.com/office/drawing/2014/main" id="{EE2D5850-BC8A-8312-6F0D-B18857B37AE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076" t="27560" r="15313" b="27207"/>
          <a:stretch/>
        </p:blipFill>
        <p:spPr bwMode="auto">
          <a:xfrm>
            <a:off x="9175107" y="1254793"/>
            <a:ext cx="1698045" cy="5773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936D572D-868F-5F2F-A08B-5D31B33BEFFC}"/>
              </a:ext>
            </a:extLst>
          </p:cNvPr>
          <p:cNvGraphicFramePr>
            <a:graphicFrameLocks noGrp="1"/>
          </p:cNvGraphicFramePr>
          <p:nvPr>
            <p:extLst>
              <p:ext uri="{D42A27DB-BD31-4B8C-83A1-F6EECF244321}">
                <p14:modId xmlns:p14="http://schemas.microsoft.com/office/powerpoint/2010/main" val="3807722025"/>
              </p:ext>
            </p:extLst>
          </p:nvPr>
        </p:nvGraphicFramePr>
        <p:xfrm>
          <a:off x="261207" y="3673223"/>
          <a:ext cx="7350876" cy="2894616"/>
        </p:xfrm>
        <a:graphic>
          <a:graphicData uri="http://schemas.openxmlformats.org/drawingml/2006/table">
            <a:tbl>
              <a:tblPr firstRow="1" bandRow="1">
                <a:tableStyleId>{5C22544A-7EE6-4342-B048-85BDC9FD1C3A}</a:tableStyleId>
              </a:tblPr>
              <a:tblGrid>
                <a:gridCol w="1136872">
                  <a:extLst>
                    <a:ext uri="{9D8B030D-6E8A-4147-A177-3AD203B41FA5}">
                      <a16:colId xmlns:a16="http://schemas.microsoft.com/office/drawing/2014/main" val="4188082473"/>
                    </a:ext>
                  </a:extLst>
                </a:gridCol>
                <a:gridCol w="2150918">
                  <a:extLst>
                    <a:ext uri="{9D8B030D-6E8A-4147-A177-3AD203B41FA5}">
                      <a16:colId xmlns:a16="http://schemas.microsoft.com/office/drawing/2014/main" val="3462375125"/>
                    </a:ext>
                  </a:extLst>
                </a:gridCol>
                <a:gridCol w="4063086">
                  <a:extLst>
                    <a:ext uri="{9D8B030D-6E8A-4147-A177-3AD203B41FA5}">
                      <a16:colId xmlns:a16="http://schemas.microsoft.com/office/drawing/2014/main" val="2038379475"/>
                    </a:ext>
                  </a:extLst>
                </a:gridCol>
              </a:tblGrid>
              <a:tr h="563634">
                <a:tc>
                  <a:txBody>
                    <a:bodyPr/>
                    <a:lstStyle/>
                    <a:p>
                      <a:pPr algn="ctr"/>
                      <a:r>
                        <a:rPr lang="en-US"/>
                        <a:t>Order</a:t>
                      </a:r>
                    </a:p>
                  </a:txBody>
                  <a:tcPr/>
                </a:tc>
                <a:tc>
                  <a:txBody>
                    <a:bodyPr/>
                    <a:lstStyle/>
                    <a:p>
                      <a:pPr algn="ctr"/>
                      <a:r>
                        <a:rPr lang="en-US"/>
                        <a:t>Operation</a:t>
                      </a:r>
                    </a:p>
                  </a:txBody>
                  <a:tcPr/>
                </a:tc>
                <a:tc>
                  <a:txBody>
                    <a:bodyPr/>
                    <a:lstStyle/>
                    <a:p>
                      <a:pPr algn="ctr"/>
                      <a:r>
                        <a:rPr lang="en-US" dirty="0"/>
                        <a:t>Simulation Parameters</a:t>
                      </a:r>
                    </a:p>
                  </a:txBody>
                  <a:tcPr/>
                </a:tc>
                <a:extLst>
                  <a:ext uri="{0D108BD9-81ED-4DB2-BD59-A6C34878D82A}">
                    <a16:rowId xmlns:a16="http://schemas.microsoft.com/office/drawing/2014/main" val="212714904"/>
                  </a:ext>
                </a:extLst>
              </a:tr>
              <a:tr h="563634">
                <a:tc>
                  <a:txBody>
                    <a:bodyPr/>
                    <a:lstStyle/>
                    <a:p>
                      <a:pPr algn="ctr"/>
                      <a:r>
                        <a:rPr lang="en-US"/>
                        <a:t>1</a:t>
                      </a:r>
                    </a:p>
                  </a:txBody>
                  <a:tcPr/>
                </a:tc>
                <a:tc>
                  <a:txBody>
                    <a:bodyPr/>
                    <a:lstStyle/>
                    <a:p>
                      <a:pPr algn="ctr"/>
                      <a:r>
                        <a:rPr lang="en-US"/>
                        <a:t>Base Unbolting</a:t>
                      </a:r>
                    </a:p>
                  </a:txBody>
                  <a:tcPr/>
                </a:tc>
                <a:tc>
                  <a:txBody>
                    <a:bodyPr/>
                    <a:lstStyle/>
                    <a:p>
                      <a:pPr algn="ctr"/>
                      <a:r>
                        <a:rPr lang="en-US"/>
                        <a:t>Instantaneous</a:t>
                      </a:r>
                    </a:p>
                  </a:txBody>
                  <a:tcPr/>
                </a:tc>
                <a:extLst>
                  <a:ext uri="{0D108BD9-81ED-4DB2-BD59-A6C34878D82A}">
                    <a16:rowId xmlns:a16="http://schemas.microsoft.com/office/drawing/2014/main" val="1641403519"/>
                  </a:ext>
                </a:extLst>
              </a:tr>
              <a:tr h="563634">
                <a:tc>
                  <a:txBody>
                    <a:bodyPr/>
                    <a:lstStyle/>
                    <a:p>
                      <a:pPr algn="ctr"/>
                      <a:r>
                        <a:rPr lang="en-US"/>
                        <a:t>2</a:t>
                      </a:r>
                    </a:p>
                  </a:txBody>
                  <a:tcPr/>
                </a:tc>
                <a:tc>
                  <a:txBody>
                    <a:bodyPr/>
                    <a:lstStyle/>
                    <a:p>
                      <a:pPr algn="ctr"/>
                      <a:r>
                        <a:rPr lang="en-US"/>
                        <a:t>Base Removal</a:t>
                      </a:r>
                    </a:p>
                  </a:txBody>
                  <a:tcPr/>
                </a:tc>
                <a:tc>
                  <a:txBody>
                    <a:bodyPr/>
                    <a:lstStyle/>
                    <a:p>
                      <a:pPr algn="ctr"/>
                      <a:r>
                        <a:rPr lang="en-US" dirty="0"/>
                        <a:t>Directional, 0.5 mm Step Size, Cut at 0◦</a:t>
                      </a:r>
                    </a:p>
                  </a:txBody>
                  <a:tcPr/>
                </a:tc>
                <a:extLst>
                  <a:ext uri="{0D108BD9-81ED-4DB2-BD59-A6C34878D82A}">
                    <a16:rowId xmlns:a16="http://schemas.microsoft.com/office/drawing/2014/main" val="1687900996"/>
                  </a:ext>
                </a:extLst>
              </a:tr>
              <a:tr h="563634">
                <a:tc>
                  <a:txBody>
                    <a:bodyPr/>
                    <a:lstStyle/>
                    <a:p>
                      <a:pPr algn="ctr"/>
                      <a:r>
                        <a:rPr lang="en-US"/>
                        <a:t>3</a:t>
                      </a:r>
                    </a:p>
                  </a:txBody>
                  <a:tcPr/>
                </a:tc>
                <a:tc>
                  <a:txBody>
                    <a:bodyPr/>
                    <a:lstStyle/>
                    <a:p>
                      <a:pPr algn="ctr"/>
                      <a:r>
                        <a:rPr lang="en-US"/>
                        <a:t>Support Removal</a:t>
                      </a:r>
                    </a:p>
                  </a:txBody>
                  <a:tcPr/>
                </a:tc>
                <a:tc>
                  <a:txBody>
                    <a:bodyPr/>
                    <a:lstStyle/>
                    <a:p>
                      <a:pPr algn="ctr"/>
                      <a:r>
                        <a:rPr lang="en-US"/>
                        <a:t>Instantaneous</a:t>
                      </a:r>
                    </a:p>
                  </a:txBody>
                  <a:tcPr/>
                </a:tc>
                <a:extLst>
                  <a:ext uri="{0D108BD9-81ED-4DB2-BD59-A6C34878D82A}">
                    <a16:rowId xmlns:a16="http://schemas.microsoft.com/office/drawing/2014/main" val="3768630210"/>
                  </a:ext>
                </a:extLst>
              </a:tr>
              <a:tr h="563634">
                <a:tc>
                  <a:txBody>
                    <a:bodyPr/>
                    <a:lstStyle/>
                    <a:p>
                      <a:pPr algn="ctr"/>
                      <a:r>
                        <a:rPr lang="en-US"/>
                        <a:t>4</a:t>
                      </a:r>
                    </a:p>
                  </a:txBody>
                  <a:tcPr/>
                </a:tc>
                <a:tc>
                  <a:txBody>
                    <a:bodyPr/>
                    <a:lstStyle/>
                    <a:p>
                      <a:pPr algn="ctr"/>
                      <a:r>
                        <a:rPr lang="en-US"/>
                        <a:t>Heat Treatment</a:t>
                      </a:r>
                    </a:p>
                  </a:txBody>
                  <a:tcPr/>
                </a:tc>
                <a:tc>
                  <a:txBody>
                    <a:bodyPr/>
                    <a:lstStyle/>
                    <a:p>
                      <a:pPr algn="ctr"/>
                      <a:r>
                        <a:rPr lang="en-US" dirty="0"/>
                        <a:t>Anneal at 850◦C, Heat up 10 minutes, Hold 1 hour, Cooldown 1 hour</a:t>
                      </a:r>
                    </a:p>
                  </a:txBody>
                  <a:tcPr/>
                </a:tc>
                <a:extLst>
                  <a:ext uri="{0D108BD9-81ED-4DB2-BD59-A6C34878D82A}">
                    <a16:rowId xmlns:a16="http://schemas.microsoft.com/office/drawing/2014/main" val="3928473693"/>
                  </a:ext>
                </a:extLst>
              </a:tr>
            </a:tbl>
          </a:graphicData>
        </a:graphic>
      </p:graphicFrame>
      <p:sp>
        <p:nvSpPr>
          <p:cNvPr id="6" name="TextBox 5">
            <a:extLst>
              <a:ext uri="{FF2B5EF4-FFF2-40B4-BE49-F238E27FC236}">
                <a16:creationId xmlns:a16="http://schemas.microsoft.com/office/drawing/2014/main" id="{D479E033-04FE-EC2A-2F44-333DDEA0FAE2}"/>
              </a:ext>
            </a:extLst>
          </p:cNvPr>
          <p:cNvSpPr txBox="1"/>
          <p:nvPr/>
        </p:nvSpPr>
        <p:spPr>
          <a:xfrm>
            <a:off x="7783292" y="2612545"/>
            <a:ext cx="1971102" cy="923330"/>
          </a:xfrm>
          <a:prstGeom prst="rect">
            <a:avLst/>
          </a:prstGeom>
          <a:noFill/>
        </p:spPr>
        <p:txBody>
          <a:bodyPr wrap="square" rtlCol="0">
            <a:spAutoFit/>
          </a:bodyPr>
          <a:lstStyle/>
          <a:p>
            <a:pPr algn="ctr"/>
            <a:r>
              <a:rPr lang="en-US" u="sng" dirty="0"/>
              <a:t>Part 1</a:t>
            </a:r>
          </a:p>
          <a:p>
            <a:pPr algn="ctr"/>
            <a:r>
              <a:rPr lang="en-US" dirty="0"/>
              <a:t>32x32x32 mm</a:t>
            </a:r>
          </a:p>
          <a:p>
            <a:r>
              <a:rPr lang="en-US" dirty="0"/>
              <a:t>~100K elements</a:t>
            </a:r>
          </a:p>
        </p:txBody>
      </p:sp>
      <p:sp>
        <p:nvSpPr>
          <p:cNvPr id="8" name="TextBox 7">
            <a:extLst>
              <a:ext uri="{FF2B5EF4-FFF2-40B4-BE49-F238E27FC236}">
                <a16:creationId xmlns:a16="http://schemas.microsoft.com/office/drawing/2014/main" id="{1D547AAA-20F7-0F24-0F6E-127375A771C0}"/>
              </a:ext>
            </a:extLst>
          </p:cNvPr>
          <p:cNvSpPr txBox="1"/>
          <p:nvPr/>
        </p:nvSpPr>
        <p:spPr>
          <a:xfrm>
            <a:off x="7890170" y="4812360"/>
            <a:ext cx="1961915" cy="923330"/>
          </a:xfrm>
          <a:prstGeom prst="rect">
            <a:avLst/>
          </a:prstGeom>
          <a:noFill/>
        </p:spPr>
        <p:txBody>
          <a:bodyPr wrap="square" rtlCol="0">
            <a:spAutoFit/>
          </a:bodyPr>
          <a:lstStyle/>
          <a:p>
            <a:pPr algn="ctr"/>
            <a:r>
              <a:rPr lang="en-US" u="sng" dirty="0"/>
              <a:t>Part 2</a:t>
            </a:r>
          </a:p>
          <a:p>
            <a:pPr algn="ctr"/>
            <a:r>
              <a:rPr lang="en-US" dirty="0"/>
              <a:t>25x32x28 mm</a:t>
            </a:r>
          </a:p>
          <a:p>
            <a:r>
              <a:rPr lang="en-US" dirty="0"/>
              <a:t>~130K elements</a:t>
            </a:r>
          </a:p>
        </p:txBody>
      </p:sp>
      <p:pic>
        <p:nvPicPr>
          <p:cNvPr id="9" name="Picture 2" descr="DVIDS - Images - AFRL Primary Logos [Image 1 of 6]">
            <a:extLst>
              <a:ext uri="{FF2B5EF4-FFF2-40B4-BE49-F238E27FC236}">
                <a16:creationId xmlns:a16="http://schemas.microsoft.com/office/drawing/2014/main" id="{18E1EE07-C5E0-E4D2-2F7A-E0063648AA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64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2FEE0-B987-F0BC-3E27-506BB0E2F4F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B7B838-F68E-BC70-12AF-B9948512478D}"/>
              </a:ext>
            </a:extLst>
          </p:cNvPr>
          <p:cNvSpPr>
            <a:spLocks noGrp="1"/>
          </p:cNvSpPr>
          <p:nvPr>
            <p:ph idx="1"/>
          </p:nvPr>
        </p:nvSpPr>
        <p:spPr>
          <a:xfrm>
            <a:off x="328246" y="1184031"/>
            <a:ext cx="11512062" cy="4992932"/>
          </a:xfrm>
        </p:spPr>
        <p:txBody>
          <a:bodyPr>
            <a:normAutofit/>
          </a:bodyPr>
          <a:lstStyle/>
          <a:p>
            <a:pPr marL="0" indent="0">
              <a:buNone/>
            </a:pPr>
            <a:r>
              <a:rPr lang="en-US" dirty="0"/>
              <a:t>Simulated 9 processes per part</a:t>
            </a:r>
          </a:p>
          <a:p>
            <a:pPr marL="0" indent="0">
              <a:buNone/>
            </a:pPr>
            <a:endParaRPr lang="en-US" dirty="0"/>
          </a:p>
          <a:p>
            <a:pPr marL="0" indent="0">
              <a:buNone/>
            </a:pPr>
            <a:endParaRPr lang="en-US" dirty="0"/>
          </a:p>
        </p:txBody>
      </p:sp>
      <p:sp>
        <p:nvSpPr>
          <p:cNvPr id="7" name="Google Shape;106;p2">
            <a:extLst>
              <a:ext uri="{FF2B5EF4-FFF2-40B4-BE49-F238E27FC236}">
                <a16:creationId xmlns:a16="http://schemas.microsoft.com/office/drawing/2014/main" id="{ED0B1985-3306-4C4D-CC71-7958F380C3BC}"/>
              </a:ext>
            </a:extLst>
          </p:cNvPr>
          <p:cNvSpPr txBox="1"/>
          <p:nvPr/>
        </p:nvSpPr>
        <p:spPr>
          <a:xfrm>
            <a:off x="1100433" y="228647"/>
            <a:ext cx="2756459"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ea typeface="Times New Roman"/>
                <a:cs typeface="Times New Roman"/>
                <a:sym typeface="Times New Roman"/>
              </a:rPr>
              <a:t>Methodology</a:t>
            </a:r>
            <a:endParaRPr sz="3500"/>
          </a:p>
        </p:txBody>
      </p:sp>
      <p:sp>
        <p:nvSpPr>
          <p:cNvPr id="11" name="Google Shape;107;p2">
            <a:extLst>
              <a:ext uri="{FF2B5EF4-FFF2-40B4-BE49-F238E27FC236}">
                <a16:creationId xmlns:a16="http://schemas.microsoft.com/office/drawing/2014/main" id="{89A28A1C-5E7C-C1D9-7A1D-272AC9240C1D}"/>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B85DFFA7-589F-C081-B682-C5A415CC36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DFC37AE-EDDD-7183-BBC4-87E4FA4F4BD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C6619BD8-85F7-B068-4198-5ABE5BFF2E5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A9EEF4-BFA2-593F-613A-E42BD4F8B836}"/>
              </a:ext>
            </a:extLst>
          </p:cNvPr>
          <p:cNvSpPr txBox="1"/>
          <p:nvPr/>
        </p:nvSpPr>
        <p:spPr>
          <a:xfrm>
            <a:off x="11840308" y="6354704"/>
            <a:ext cx="308098" cy="369332"/>
          </a:xfrm>
          <a:prstGeom prst="rect">
            <a:avLst/>
          </a:prstGeom>
          <a:noFill/>
        </p:spPr>
        <p:txBody>
          <a:bodyPr wrap="none" rtlCol="0">
            <a:spAutoFit/>
          </a:bodyPr>
          <a:lstStyle/>
          <a:p>
            <a:r>
              <a:rPr lang="en-US" dirty="0"/>
              <a:t>5</a:t>
            </a:r>
          </a:p>
        </p:txBody>
      </p:sp>
      <p:graphicFrame>
        <p:nvGraphicFramePr>
          <p:cNvPr id="6" name="Table 5">
            <a:extLst>
              <a:ext uri="{FF2B5EF4-FFF2-40B4-BE49-F238E27FC236}">
                <a16:creationId xmlns:a16="http://schemas.microsoft.com/office/drawing/2014/main" id="{B454C299-C5F8-87D4-8EAB-19B444FB06F3}"/>
              </a:ext>
            </a:extLst>
          </p:cNvPr>
          <p:cNvGraphicFramePr>
            <a:graphicFrameLocks noGrp="1"/>
          </p:cNvGraphicFramePr>
          <p:nvPr/>
        </p:nvGraphicFramePr>
        <p:xfrm>
          <a:off x="1457891" y="2090803"/>
          <a:ext cx="9252772" cy="3708400"/>
        </p:xfrm>
        <a:graphic>
          <a:graphicData uri="http://schemas.openxmlformats.org/drawingml/2006/table">
            <a:tbl>
              <a:tblPr firstRow="1" bandRow="1">
                <a:tableStyleId>{5C22544A-7EE6-4342-B048-85BDC9FD1C3A}</a:tableStyleId>
              </a:tblPr>
              <a:tblGrid>
                <a:gridCol w="2023633">
                  <a:extLst>
                    <a:ext uri="{9D8B030D-6E8A-4147-A177-3AD203B41FA5}">
                      <a16:colId xmlns:a16="http://schemas.microsoft.com/office/drawing/2014/main" val="2389327552"/>
                    </a:ext>
                  </a:extLst>
                </a:gridCol>
                <a:gridCol w="7229139">
                  <a:extLst>
                    <a:ext uri="{9D8B030D-6E8A-4147-A177-3AD203B41FA5}">
                      <a16:colId xmlns:a16="http://schemas.microsoft.com/office/drawing/2014/main" val="2343209259"/>
                    </a:ext>
                  </a:extLst>
                </a:gridCol>
              </a:tblGrid>
              <a:tr h="370840">
                <a:tc>
                  <a:txBody>
                    <a:bodyPr/>
                    <a:lstStyle/>
                    <a:p>
                      <a:pPr algn="ctr"/>
                      <a:r>
                        <a:rPr lang="en-US"/>
                        <a:t>Process Number</a:t>
                      </a:r>
                    </a:p>
                  </a:txBody>
                  <a:tcPr/>
                </a:tc>
                <a:tc>
                  <a:txBody>
                    <a:bodyPr/>
                    <a:lstStyle/>
                    <a:p>
                      <a:pPr algn="ctr"/>
                      <a:r>
                        <a:rPr lang="en-US"/>
                        <a:t>Operations</a:t>
                      </a:r>
                    </a:p>
                  </a:txBody>
                  <a:tcPr/>
                </a:tc>
                <a:extLst>
                  <a:ext uri="{0D108BD9-81ED-4DB2-BD59-A6C34878D82A}">
                    <a16:rowId xmlns:a16="http://schemas.microsoft.com/office/drawing/2014/main" val="1801506840"/>
                  </a:ext>
                </a:extLst>
              </a:tr>
              <a:tr h="370840">
                <a:tc>
                  <a:txBody>
                    <a:bodyPr/>
                    <a:lstStyle/>
                    <a:p>
                      <a:pPr algn="ctr"/>
                      <a:r>
                        <a:rPr lang="en-US"/>
                        <a:t>1</a:t>
                      </a:r>
                    </a:p>
                  </a:txBody>
                  <a:tcPr/>
                </a:tc>
                <a:tc>
                  <a:txBody>
                    <a:bodyPr/>
                    <a:lstStyle/>
                    <a:p>
                      <a:pPr algn="ctr"/>
                      <a:r>
                        <a:rPr lang="en-US"/>
                        <a:t>None</a:t>
                      </a:r>
                    </a:p>
                  </a:txBody>
                  <a:tcPr/>
                </a:tc>
                <a:extLst>
                  <a:ext uri="{0D108BD9-81ED-4DB2-BD59-A6C34878D82A}">
                    <a16:rowId xmlns:a16="http://schemas.microsoft.com/office/drawing/2014/main" val="1182679196"/>
                  </a:ext>
                </a:extLst>
              </a:tr>
              <a:tr h="370840">
                <a:tc>
                  <a:txBody>
                    <a:bodyPr/>
                    <a:lstStyle/>
                    <a:p>
                      <a:pPr algn="ctr"/>
                      <a:r>
                        <a:rPr lang="en-US"/>
                        <a:t>2</a:t>
                      </a:r>
                    </a:p>
                  </a:txBody>
                  <a:tcPr/>
                </a:tc>
                <a:tc>
                  <a:txBody>
                    <a:bodyPr/>
                    <a:lstStyle/>
                    <a:p>
                      <a:pPr algn="ctr"/>
                      <a:r>
                        <a:rPr lang="en-US"/>
                        <a:t>Base Unbolting</a:t>
                      </a:r>
                    </a:p>
                  </a:txBody>
                  <a:tcPr/>
                </a:tc>
                <a:extLst>
                  <a:ext uri="{0D108BD9-81ED-4DB2-BD59-A6C34878D82A}">
                    <a16:rowId xmlns:a16="http://schemas.microsoft.com/office/drawing/2014/main" val="2542788527"/>
                  </a:ext>
                </a:extLst>
              </a:tr>
              <a:tr h="370840">
                <a:tc>
                  <a:txBody>
                    <a:bodyPr/>
                    <a:lstStyle/>
                    <a:p>
                      <a:pPr algn="ctr"/>
                      <a:r>
                        <a:rPr lang="en-US"/>
                        <a:t>3</a:t>
                      </a:r>
                    </a:p>
                  </a:txBody>
                  <a:tcPr/>
                </a:tc>
                <a:tc>
                  <a:txBody>
                    <a:bodyPr/>
                    <a:lstStyle/>
                    <a:p>
                      <a:pPr algn="ctr"/>
                      <a:r>
                        <a:rPr lang="en-US"/>
                        <a:t>Base Unbolting, Heat Treatment</a:t>
                      </a:r>
                    </a:p>
                  </a:txBody>
                  <a:tcPr/>
                </a:tc>
                <a:extLst>
                  <a:ext uri="{0D108BD9-81ED-4DB2-BD59-A6C34878D82A}">
                    <a16:rowId xmlns:a16="http://schemas.microsoft.com/office/drawing/2014/main" val="1564852243"/>
                  </a:ext>
                </a:extLst>
              </a:tr>
              <a:tr h="370840">
                <a:tc>
                  <a:txBody>
                    <a:bodyPr/>
                    <a:lstStyle/>
                    <a:p>
                      <a:pPr algn="ctr"/>
                      <a:r>
                        <a:rPr lang="en-US"/>
                        <a:t>4</a:t>
                      </a:r>
                    </a:p>
                  </a:txBody>
                  <a:tcPr/>
                </a:tc>
                <a:tc>
                  <a:txBody>
                    <a:bodyPr/>
                    <a:lstStyle/>
                    <a:p>
                      <a:pPr algn="ctr"/>
                      <a:r>
                        <a:rPr lang="en-US" sz="1800" kern="1200">
                          <a:solidFill>
                            <a:schemeClr val="dk1"/>
                          </a:solidFill>
                          <a:effectLst/>
                          <a:latin typeface="+mn-lt"/>
                          <a:ea typeface="+mn-ea"/>
                          <a:cs typeface="+mn-cs"/>
                        </a:rPr>
                        <a:t>Base Unbolting, Base Removal</a:t>
                      </a:r>
                      <a:endParaRPr lang="en-US"/>
                    </a:p>
                  </a:txBody>
                  <a:tcPr/>
                </a:tc>
                <a:extLst>
                  <a:ext uri="{0D108BD9-81ED-4DB2-BD59-A6C34878D82A}">
                    <a16:rowId xmlns:a16="http://schemas.microsoft.com/office/drawing/2014/main" val="1849699345"/>
                  </a:ext>
                </a:extLst>
              </a:tr>
              <a:tr h="370840">
                <a:tc>
                  <a:txBody>
                    <a:bodyPr/>
                    <a:lstStyle/>
                    <a:p>
                      <a:pPr algn="ctr"/>
                      <a:r>
                        <a:rPr lang="en-US"/>
                        <a:t>5</a:t>
                      </a:r>
                    </a:p>
                  </a:txBody>
                  <a:tcPr/>
                </a:tc>
                <a:tc>
                  <a:txBody>
                    <a:bodyPr/>
                    <a:lstStyle/>
                    <a:p>
                      <a:pPr algn="ctr"/>
                      <a:r>
                        <a:rPr lang="en-US" sz="1800" kern="1200">
                          <a:solidFill>
                            <a:schemeClr val="dk1"/>
                          </a:solidFill>
                          <a:effectLst/>
                          <a:latin typeface="+mn-lt"/>
                          <a:ea typeface="+mn-ea"/>
                          <a:cs typeface="+mn-cs"/>
                        </a:rPr>
                        <a:t>Base Unbolting, Base Removal, Heat Treatment</a:t>
                      </a:r>
                      <a:endParaRPr lang="en-US"/>
                    </a:p>
                  </a:txBody>
                  <a:tcPr/>
                </a:tc>
                <a:extLst>
                  <a:ext uri="{0D108BD9-81ED-4DB2-BD59-A6C34878D82A}">
                    <a16:rowId xmlns:a16="http://schemas.microsoft.com/office/drawing/2014/main" val="2769457130"/>
                  </a:ext>
                </a:extLst>
              </a:tr>
              <a:tr h="370840">
                <a:tc>
                  <a:txBody>
                    <a:bodyPr/>
                    <a:lstStyle/>
                    <a:p>
                      <a:pPr algn="ctr"/>
                      <a:r>
                        <a:rPr lang="en-US"/>
                        <a:t>6</a:t>
                      </a:r>
                    </a:p>
                  </a:txBody>
                  <a:tcPr/>
                </a:tc>
                <a:tc>
                  <a:txBody>
                    <a:bodyPr/>
                    <a:lstStyle/>
                    <a:p>
                      <a:pPr algn="ctr"/>
                      <a:r>
                        <a:rPr lang="en-US" sz="1800" kern="1200">
                          <a:solidFill>
                            <a:schemeClr val="dk1"/>
                          </a:solidFill>
                          <a:effectLst/>
                          <a:latin typeface="+mn-lt"/>
                          <a:ea typeface="+mn-ea"/>
                          <a:cs typeface="+mn-cs"/>
                        </a:rPr>
                        <a:t>Base Unbolting, Support Removal</a:t>
                      </a:r>
                      <a:endParaRPr lang="en-US"/>
                    </a:p>
                  </a:txBody>
                  <a:tcPr/>
                </a:tc>
                <a:extLst>
                  <a:ext uri="{0D108BD9-81ED-4DB2-BD59-A6C34878D82A}">
                    <a16:rowId xmlns:a16="http://schemas.microsoft.com/office/drawing/2014/main" val="1094862901"/>
                  </a:ext>
                </a:extLst>
              </a:tr>
              <a:tr h="370840">
                <a:tc>
                  <a:txBody>
                    <a:bodyPr/>
                    <a:lstStyle/>
                    <a:p>
                      <a:pPr algn="ctr"/>
                      <a:r>
                        <a:rPr lang="en-US"/>
                        <a:t>7</a:t>
                      </a:r>
                    </a:p>
                  </a:txBody>
                  <a:tcPr/>
                </a:tc>
                <a:tc>
                  <a:txBody>
                    <a:bodyPr/>
                    <a:lstStyle/>
                    <a:p>
                      <a:pPr algn="ctr"/>
                      <a:r>
                        <a:rPr lang="en-US" sz="1800" kern="1200">
                          <a:solidFill>
                            <a:schemeClr val="dk1"/>
                          </a:solidFill>
                          <a:effectLst/>
                          <a:latin typeface="+mn-lt"/>
                          <a:ea typeface="+mn-ea"/>
                          <a:cs typeface="+mn-cs"/>
                        </a:rPr>
                        <a:t> Base Unbolting, Support Removal, Heat Treatment</a:t>
                      </a:r>
                      <a:endParaRPr lang="en-US"/>
                    </a:p>
                  </a:txBody>
                  <a:tcPr/>
                </a:tc>
                <a:extLst>
                  <a:ext uri="{0D108BD9-81ED-4DB2-BD59-A6C34878D82A}">
                    <a16:rowId xmlns:a16="http://schemas.microsoft.com/office/drawing/2014/main" val="2359971797"/>
                  </a:ext>
                </a:extLst>
              </a:tr>
              <a:tr h="370840">
                <a:tc>
                  <a:txBody>
                    <a:bodyPr/>
                    <a:lstStyle/>
                    <a:p>
                      <a:pPr algn="ctr"/>
                      <a:r>
                        <a:rPr lang="en-US"/>
                        <a:t>8</a:t>
                      </a:r>
                    </a:p>
                  </a:txBody>
                  <a:tcPr/>
                </a:tc>
                <a:tc>
                  <a:txBody>
                    <a:bodyPr/>
                    <a:lstStyle/>
                    <a:p>
                      <a:pPr algn="ctr"/>
                      <a:r>
                        <a:rPr lang="en-US" sz="1800" kern="1200">
                          <a:solidFill>
                            <a:schemeClr val="dk1"/>
                          </a:solidFill>
                          <a:effectLst/>
                          <a:latin typeface="+mn-lt"/>
                          <a:ea typeface="+mn-ea"/>
                          <a:cs typeface="+mn-cs"/>
                        </a:rPr>
                        <a:t>Base Unbolting, Base Removal, Support Removal</a:t>
                      </a:r>
                      <a:endParaRPr lang="en-US"/>
                    </a:p>
                  </a:txBody>
                  <a:tcPr/>
                </a:tc>
                <a:extLst>
                  <a:ext uri="{0D108BD9-81ED-4DB2-BD59-A6C34878D82A}">
                    <a16:rowId xmlns:a16="http://schemas.microsoft.com/office/drawing/2014/main" val="3753017777"/>
                  </a:ext>
                </a:extLst>
              </a:tr>
              <a:tr h="370840">
                <a:tc>
                  <a:txBody>
                    <a:bodyPr/>
                    <a:lstStyle/>
                    <a:p>
                      <a:pPr algn="ctr"/>
                      <a:r>
                        <a:rPr lang="en-US"/>
                        <a:t>9</a:t>
                      </a:r>
                    </a:p>
                  </a:txBody>
                  <a:tcPr/>
                </a:tc>
                <a:tc>
                  <a:txBody>
                    <a:bodyPr/>
                    <a:lstStyle/>
                    <a:p>
                      <a:pPr algn="ctr"/>
                      <a:r>
                        <a:rPr lang="en-US" sz="1800" kern="1200">
                          <a:solidFill>
                            <a:schemeClr val="dk1"/>
                          </a:solidFill>
                          <a:effectLst/>
                          <a:latin typeface="+mn-lt"/>
                          <a:ea typeface="+mn-ea"/>
                          <a:cs typeface="+mn-cs"/>
                        </a:rPr>
                        <a:t>Base Unbolting, Base Removal, Support Removal, Heat Treatment</a:t>
                      </a:r>
                      <a:endParaRPr lang="en-US"/>
                    </a:p>
                  </a:txBody>
                  <a:tcPr/>
                </a:tc>
                <a:extLst>
                  <a:ext uri="{0D108BD9-81ED-4DB2-BD59-A6C34878D82A}">
                    <a16:rowId xmlns:a16="http://schemas.microsoft.com/office/drawing/2014/main" val="3292708373"/>
                  </a:ext>
                </a:extLst>
              </a:tr>
            </a:tbl>
          </a:graphicData>
        </a:graphic>
      </p:graphicFrame>
      <p:pic>
        <p:nvPicPr>
          <p:cNvPr id="2" name="Picture 2" descr="DVIDS - Images - AFRL Primary Logos [Image 1 of 6]">
            <a:extLst>
              <a:ext uri="{FF2B5EF4-FFF2-40B4-BE49-F238E27FC236}">
                <a16:creationId xmlns:a16="http://schemas.microsoft.com/office/drawing/2014/main" id="{BA5FA461-529A-2B02-A4B2-963042819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004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DFB2-DB34-BC48-3809-09C7531E29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F6FB06-6CCB-FA91-8F0E-890E3714CBB6}"/>
              </a:ext>
            </a:extLst>
          </p:cNvPr>
          <p:cNvSpPr>
            <a:spLocks noGrp="1"/>
          </p:cNvSpPr>
          <p:nvPr>
            <p:ph idx="1"/>
          </p:nvPr>
        </p:nvSpPr>
        <p:spPr>
          <a:xfrm>
            <a:off x="328246" y="1184031"/>
            <a:ext cx="11512062" cy="4992932"/>
          </a:xfrm>
        </p:spPr>
        <p:txBody>
          <a:bodyPr/>
          <a:lstStyle/>
          <a:p>
            <a:pPr marL="0" indent="0">
              <a:buNone/>
            </a:pPr>
            <a:r>
              <a:rPr lang="en-US" dirty="0"/>
              <a:t>Maximum Deformation Visualization for Part 1</a:t>
            </a:r>
          </a:p>
        </p:txBody>
      </p:sp>
      <p:sp>
        <p:nvSpPr>
          <p:cNvPr id="7" name="Google Shape;106;p2">
            <a:extLst>
              <a:ext uri="{FF2B5EF4-FFF2-40B4-BE49-F238E27FC236}">
                <a16:creationId xmlns:a16="http://schemas.microsoft.com/office/drawing/2014/main" id="{95E26FE4-77D9-CA7F-56CE-E73D0EC59E9B}"/>
              </a:ext>
            </a:extLst>
          </p:cNvPr>
          <p:cNvSpPr txBox="1"/>
          <p:nvPr/>
        </p:nvSpPr>
        <p:spPr>
          <a:xfrm>
            <a:off x="1100433" y="228647"/>
            <a:ext cx="2662673"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ea typeface="Times New Roman"/>
                <a:cs typeface="Times New Roman"/>
                <a:sym typeface="Times New Roman"/>
              </a:rPr>
              <a:t>Results</a:t>
            </a:r>
            <a:endParaRPr sz="3500"/>
          </a:p>
        </p:txBody>
      </p:sp>
      <p:sp>
        <p:nvSpPr>
          <p:cNvPr id="11" name="Google Shape;107;p2">
            <a:extLst>
              <a:ext uri="{FF2B5EF4-FFF2-40B4-BE49-F238E27FC236}">
                <a16:creationId xmlns:a16="http://schemas.microsoft.com/office/drawing/2014/main" id="{ADDE5505-A0DB-1856-065F-FD8C7AD9F3D9}"/>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9659B8BA-6719-2CA9-CC33-8995989CA5C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D3AD1EC7-3149-57AC-ADEB-70E24CBF26A1}"/>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827A85D-E6A7-0496-50C4-20A28DF17FDC}"/>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76BAEDA-BC13-4BA3-B570-3F2F04A78206}"/>
              </a:ext>
            </a:extLst>
          </p:cNvPr>
          <p:cNvSpPr txBox="1"/>
          <p:nvPr/>
        </p:nvSpPr>
        <p:spPr>
          <a:xfrm>
            <a:off x="11840308" y="6354704"/>
            <a:ext cx="308098" cy="369332"/>
          </a:xfrm>
          <a:prstGeom prst="rect">
            <a:avLst/>
          </a:prstGeom>
          <a:noFill/>
        </p:spPr>
        <p:txBody>
          <a:bodyPr wrap="none" rtlCol="0">
            <a:spAutoFit/>
          </a:bodyPr>
          <a:lstStyle/>
          <a:p>
            <a:r>
              <a:rPr lang="en-US" dirty="0"/>
              <a:t>6</a:t>
            </a:r>
          </a:p>
        </p:txBody>
      </p:sp>
      <p:pic>
        <p:nvPicPr>
          <p:cNvPr id="5" name="20250402-2327-10.7557344">
            <a:hlinkClick r:id="" action="ppaction://media"/>
            <a:extLst>
              <a:ext uri="{FF2B5EF4-FFF2-40B4-BE49-F238E27FC236}">
                <a16:creationId xmlns:a16="http://schemas.microsoft.com/office/drawing/2014/main" id="{945EB0CB-B307-1FF2-B888-688D2B4EE9F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51692" y="1882261"/>
            <a:ext cx="5049269" cy="3852498"/>
          </a:xfrm>
          <a:prstGeom prst="rect">
            <a:avLst/>
          </a:prstGeom>
        </p:spPr>
      </p:pic>
      <p:pic>
        <p:nvPicPr>
          <p:cNvPr id="9" name="20250325-1949-54.4370137">
            <a:hlinkClick r:id="" action="ppaction://media"/>
            <a:extLst>
              <a:ext uri="{FF2B5EF4-FFF2-40B4-BE49-F238E27FC236}">
                <a16:creationId xmlns:a16="http://schemas.microsoft.com/office/drawing/2014/main" id="{112C5CB2-186F-7724-AAD5-FD2C8EC179A0}"/>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738173" y="1882261"/>
            <a:ext cx="5764923" cy="4154900"/>
          </a:xfrm>
          <a:prstGeom prst="rect">
            <a:avLst/>
          </a:prstGeom>
        </p:spPr>
      </p:pic>
      <p:sp>
        <p:nvSpPr>
          <p:cNvPr id="10" name="TextBox 9">
            <a:extLst>
              <a:ext uri="{FF2B5EF4-FFF2-40B4-BE49-F238E27FC236}">
                <a16:creationId xmlns:a16="http://schemas.microsoft.com/office/drawing/2014/main" id="{C79EB621-D61E-1655-901A-E4F7461CB377}"/>
              </a:ext>
            </a:extLst>
          </p:cNvPr>
          <p:cNvSpPr txBox="1"/>
          <p:nvPr/>
        </p:nvSpPr>
        <p:spPr>
          <a:xfrm>
            <a:off x="954069" y="6222636"/>
            <a:ext cx="3844514" cy="369332"/>
          </a:xfrm>
          <a:prstGeom prst="rect">
            <a:avLst/>
          </a:prstGeom>
          <a:noFill/>
        </p:spPr>
        <p:txBody>
          <a:bodyPr wrap="none" rtlCol="0">
            <a:spAutoFit/>
          </a:bodyPr>
          <a:lstStyle/>
          <a:p>
            <a:r>
              <a:rPr lang="en-US" dirty="0"/>
              <a:t>Build, Base Unbolting, Base Removal</a:t>
            </a:r>
          </a:p>
        </p:txBody>
      </p:sp>
      <p:sp>
        <p:nvSpPr>
          <p:cNvPr id="12" name="TextBox 11">
            <a:extLst>
              <a:ext uri="{FF2B5EF4-FFF2-40B4-BE49-F238E27FC236}">
                <a16:creationId xmlns:a16="http://schemas.microsoft.com/office/drawing/2014/main" id="{A90771F5-ED86-C9F6-A299-F9D450BECB65}"/>
              </a:ext>
            </a:extLst>
          </p:cNvPr>
          <p:cNvSpPr txBox="1"/>
          <p:nvPr/>
        </p:nvSpPr>
        <p:spPr>
          <a:xfrm>
            <a:off x="7757256" y="6222636"/>
            <a:ext cx="1726755" cy="369332"/>
          </a:xfrm>
          <a:prstGeom prst="rect">
            <a:avLst/>
          </a:prstGeom>
          <a:noFill/>
        </p:spPr>
        <p:txBody>
          <a:bodyPr wrap="none" rtlCol="0">
            <a:spAutoFit/>
          </a:bodyPr>
          <a:lstStyle/>
          <a:p>
            <a:r>
              <a:rPr lang="en-US" dirty="0"/>
              <a:t>Heat Treatment</a:t>
            </a:r>
          </a:p>
        </p:txBody>
      </p:sp>
      <p:pic>
        <p:nvPicPr>
          <p:cNvPr id="13" name="Picture 2" descr="DVIDS - Images - AFRL Primary Logos [Image 1 of 6]">
            <a:extLst>
              <a:ext uri="{FF2B5EF4-FFF2-40B4-BE49-F238E27FC236}">
                <a16:creationId xmlns:a16="http://schemas.microsoft.com/office/drawing/2014/main" id="{3FB60E8A-141E-826A-52AE-1E2B254881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675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78"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5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70493-7501-3E42-0543-1FA27019EC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6499D3-6C48-D98B-2CE1-0B81D455401A}"/>
              </a:ext>
            </a:extLst>
          </p:cNvPr>
          <p:cNvSpPr>
            <a:spLocks noGrp="1"/>
          </p:cNvSpPr>
          <p:nvPr>
            <p:ph idx="1"/>
          </p:nvPr>
        </p:nvSpPr>
        <p:spPr>
          <a:xfrm>
            <a:off x="328246" y="1184031"/>
            <a:ext cx="11512062" cy="4992932"/>
          </a:xfrm>
        </p:spPr>
        <p:txBody>
          <a:bodyPr/>
          <a:lstStyle/>
          <a:p>
            <a:pPr marL="0" indent="0">
              <a:buNone/>
            </a:pPr>
            <a:r>
              <a:rPr lang="en-US" dirty="0"/>
              <a:t>Maximum Residual Stress Visualization for Part 1</a:t>
            </a:r>
          </a:p>
        </p:txBody>
      </p:sp>
      <p:sp>
        <p:nvSpPr>
          <p:cNvPr id="7" name="Google Shape;106;p2">
            <a:extLst>
              <a:ext uri="{FF2B5EF4-FFF2-40B4-BE49-F238E27FC236}">
                <a16:creationId xmlns:a16="http://schemas.microsoft.com/office/drawing/2014/main" id="{39D32D48-0A6A-691F-42F0-CAE6F172E9B4}"/>
              </a:ext>
            </a:extLst>
          </p:cNvPr>
          <p:cNvSpPr txBox="1"/>
          <p:nvPr/>
        </p:nvSpPr>
        <p:spPr>
          <a:xfrm>
            <a:off x="1100433" y="228647"/>
            <a:ext cx="2662673"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ea typeface="Times New Roman"/>
                <a:cs typeface="Times New Roman"/>
                <a:sym typeface="Times New Roman"/>
              </a:rPr>
              <a:t>Results</a:t>
            </a:r>
            <a:endParaRPr sz="3500"/>
          </a:p>
        </p:txBody>
      </p:sp>
      <p:sp>
        <p:nvSpPr>
          <p:cNvPr id="11" name="Google Shape;107;p2">
            <a:extLst>
              <a:ext uri="{FF2B5EF4-FFF2-40B4-BE49-F238E27FC236}">
                <a16:creationId xmlns:a16="http://schemas.microsoft.com/office/drawing/2014/main" id="{32C323FC-3F3A-4D0F-4CF4-D00CCF3A3C59}"/>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3DD89207-7593-BB70-D808-B53212514747}"/>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FFC709E8-096A-59B0-9432-2BF3965CD53A}"/>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3F302FD-9449-D74E-3EA1-AB695C0846C2}"/>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88F118-F249-764F-0774-C27D0DD6F07C}"/>
              </a:ext>
            </a:extLst>
          </p:cNvPr>
          <p:cNvSpPr txBox="1"/>
          <p:nvPr/>
        </p:nvSpPr>
        <p:spPr>
          <a:xfrm>
            <a:off x="11840308" y="6354704"/>
            <a:ext cx="308098" cy="369332"/>
          </a:xfrm>
          <a:prstGeom prst="rect">
            <a:avLst/>
          </a:prstGeom>
          <a:noFill/>
        </p:spPr>
        <p:txBody>
          <a:bodyPr wrap="none" rtlCol="0">
            <a:spAutoFit/>
          </a:bodyPr>
          <a:lstStyle/>
          <a:p>
            <a:r>
              <a:rPr lang="en-US" dirty="0"/>
              <a:t>7</a:t>
            </a:r>
          </a:p>
        </p:txBody>
      </p:sp>
      <p:sp>
        <p:nvSpPr>
          <p:cNvPr id="10" name="TextBox 9">
            <a:extLst>
              <a:ext uri="{FF2B5EF4-FFF2-40B4-BE49-F238E27FC236}">
                <a16:creationId xmlns:a16="http://schemas.microsoft.com/office/drawing/2014/main" id="{6A0CEC7D-977E-096D-E656-BC9FF0ED82E8}"/>
              </a:ext>
            </a:extLst>
          </p:cNvPr>
          <p:cNvSpPr txBox="1"/>
          <p:nvPr/>
        </p:nvSpPr>
        <p:spPr>
          <a:xfrm>
            <a:off x="954069" y="6222636"/>
            <a:ext cx="3844514" cy="369332"/>
          </a:xfrm>
          <a:prstGeom prst="rect">
            <a:avLst/>
          </a:prstGeom>
          <a:noFill/>
        </p:spPr>
        <p:txBody>
          <a:bodyPr wrap="none" rtlCol="0">
            <a:spAutoFit/>
          </a:bodyPr>
          <a:lstStyle/>
          <a:p>
            <a:r>
              <a:rPr lang="en-US" dirty="0"/>
              <a:t>Build, Base Unbolting, Base Removal</a:t>
            </a:r>
          </a:p>
        </p:txBody>
      </p:sp>
      <p:sp>
        <p:nvSpPr>
          <p:cNvPr id="12" name="TextBox 11">
            <a:extLst>
              <a:ext uri="{FF2B5EF4-FFF2-40B4-BE49-F238E27FC236}">
                <a16:creationId xmlns:a16="http://schemas.microsoft.com/office/drawing/2014/main" id="{34ADCCD2-80E0-1708-D5D7-3DC405A35C65}"/>
              </a:ext>
            </a:extLst>
          </p:cNvPr>
          <p:cNvSpPr txBox="1"/>
          <p:nvPr/>
        </p:nvSpPr>
        <p:spPr>
          <a:xfrm>
            <a:off x="7757256" y="6222636"/>
            <a:ext cx="1726755" cy="369332"/>
          </a:xfrm>
          <a:prstGeom prst="rect">
            <a:avLst/>
          </a:prstGeom>
          <a:noFill/>
        </p:spPr>
        <p:txBody>
          <a:bodyPr wrap="none" rtlCol="0">
            <a:spAutoFit/>
          </a:bodyPr>
          <a:lstStyle/>
          <a:p>
            <a:r>
              <a:rPr lang="en-US" dirty="0"/>
              <a:t>Heat Treatment</a:t>
            </a:r>
          </a:p>
        </p:txBody>
      </p:sp>
      <p:pic>
        <p:nvPicPr>
          <p:cNvPr id="4" name="Picture 2" descr="DVIDS - Images - AFRL Primary Logos [Image 1 of 6]">
            <a:extLst>
              <a:ext uri="{FF2B5EF4-FFF2-40B4-BE49-F238E27FC236}">
                <a16:creationId xmlns:a16="http://schemas.microsoft.com/office/drawing/2014/main" id="{0EDDF811-B7C2-F628-7CF3-D4AB89EB0B6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pic>
        <p:nvPicPr>
          <p:cNvPr id="8" name="20250404-1644-50.6910564">
            <a:hlinkClick r:id="" action="ppaction://media"/>
            <a:extLst>
              <a:ext uri="{FF2B5EF4-FFF2-40B4-BE49-F238E27FC236}">
                <a16:creationId xmlns:a16="http://schemas.microsoft.com/office/drawing/2014/main" id="{AACAFC15-53C8-3315-8DEC-D5450ACBF5A7}"/>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282400" y="1867553"/>
            <a:ext cx="5187851" cy="4154898"/>
          </a:xfrm>
          <a:prstGeom prst="rect">
            <a:avLst/>
          </a:prstGeom>
        </p:spPr>
      </p:pic>
      <p:pic>
        <p:nvPicPr>
          <p:cNvPr id="9" name="20250325-1952-47.6005165">
            <a:hlinkClick r:id="" action="ppaction://media"/>
            <a:extLst>
              <a:ext uri="{FF2B5EF4-FFF2-40B4-BE49-F238E27FC236}">
                <a16:creationId xmlns:a16="http://schemas.microsoft.com/office/drawing/2014/main" id="{C7BEBCF4-6C9E-13D7-E265-A5A0429457DC}"/>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5658824" y="1867553"/>
            <a:ext cx="5923617" cy="4154899"/>
          </a:xfrm>
          <a:prstGeom prst="rect">
            <a:avLst/>
          </a:prstGeom>
        </p:spPr>
      </p:pic>
    </p:spTree>
    <p:extLst>
      <p:ext uri="{BB962C8B-B14F-4D97-AF65-F5344CB8AC3E}">
        <p14:creationId xmlns:p14="http://schemas.microsoft.com/office/powerpoint/2010/main" val="63054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28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9"/>
                                        </p:tgtEl>
                                      </p:cBhvr>
                                    </p:cmd>
                                  </p:childTnLst>
                                </p:cTn>
                              </p:par>
                            </p:childTnLst>
                          </p:cTn>
                        </p:par>
                      </p:childTnLst>
                    </p:cTn>
                  </p:par>
                </p:childTnLst>
              </p:cTn>
              <p:nextCondLst>
                <p:cond evt="onClick" delay="0">
                  <p:tgtEl>
                    <p:spTgt spid="9"/>
                  </p:tgtEl>
                </p:cond>
              </p:nextCondLst>
            </p:seq>
            <p:video>
              <p:cMediaNode vol="80000">
                <p:cTn id="22"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88F18-A0B6-32BC-1673-EDA4572F7D5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F7B268-AA0D-9CDD-2751-BAFD252D4E65}"/>
              </a:ext>
            </a:extLst>
          </p:cNvPr>
          <p:cNvSpPr>
            <a:spLocks noGrp="1"/>
          </p:cNvSpPr>
          <p:nvPr>
            <p:ph idx="1"/>
          </p:nvPr>
        </p:nvSpPr>
        <p:spPr>
          <a:xfrm>
            <a:off x="5118265" y="1178896"/>
            <a:ext cx="6738380" cy="1306133"/>
          </a:xfrm>
        </p:spPr>
        <p:txBody>
          <a:bodyPr>
            <a:normAutofit/>
          </a:bodyPr>
          <a:lstStyle/>
          <a:p>
            <a:pPr marL="0" indent="0" algn="ctr">
              <a:buNone/>
            </a:pPr>
            <a:r>
              <a:rPr lang="en-US" sz="2600" u="sng" dirty="0"/>
              <a:t>Effects of Post Processing Operations</a:t>
            </a:r>
          </a:p>
          <a:p>
            <a:pPr marL="0" indent="0" algn="ctr">
              <a:buNone/>
            </a:pPr>
            <a:r>
              <a:rPr lang="en-US" sz="2600" dirty="0"/>
              <a:t>Heat Treatment increased distortion by 34% on average</a:t>
            </a:r>
          </a:p>
          <a:p>
            <a:pPr marL="0" indent="0">
              <a:buNone/>
            </a:pPr>
            <a:endParaRPr lang="en-US" dirty="0"/>
          </a:p>
        </p:txBody>
      </p:sp>
      <p:sp>
        <p:nvSpPr>
          <p:cNvPr id="7" name="Google Shape;106;p2">
            <a:extLst>
              <a:ext uri="{FF2B5EF4-FFF2-40B4-BE49-F238E27FC236}">
                <a16:creationId xmlns:a16="http://schemas.microsoft.com/office/drawing/2014/main" id="{8C8FA073-FF31-33BC-CCAC-56483CADE268}"/>
              </a:ext>
            </a:extLst>
          </p:cNvPr>
          <p:cNvSpPr txBox="1"/>
          <p:nvPr/>
        </p:nvSpPr>
        <p:spPr>
          <a:xfrm>
            <a:off x="1100433" y="228647"/>
            <a:ext cx="2662673"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ea typeface="Times New Roman"/>
                <a:cs typeface="Times New Roman"/>
                <a:sym typeface="Times New Roman"/>
              </a:rPr>
              <a:t>Results</a:t>
            </a:r>
            <a:endParaRPr sz="3500"/>
          </a:p>
        </p:txBody>
      </p:sp>
      <p:sp>
        <p:nvSpPr>
          <p:cNvPr id="11" name="Google Shape;107;p2">
            <a:extLst>
              <a:ext uri="{FF2B5EF4-FFF2-40B4-BE49-F238E27FC236}">
                <a16:creationId xmlns:a16="http://schemas.microsoft.com/office/drawing/2014/main" id="{FA804804-74AB-C6D3-BFBB-06D57D8F9259}"/>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F6E8246E-942E-DAF6-87E4-45A22560E0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4F4CBDDF-754B-5097-6C4B-06EE1C2C8C0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1F6E23C7-4CCE-1F00-047E-348228B4AE2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047AE6-93FF-0F84-278D-173BB0A63877}"/>
              </a:ext>
            </a:extLst>
          </p:cNvPr>
          <p:cNvSpPr txBox="1"/>
          <p:nvPr/>
        </p:nvSpPr>
        <p:spPr>
          <a:xfrm>
            <a:off x="11840889" y="6354704"/>
            <a:ext cx="308098" cy="369332"/>
          </a:xfrm>
          <a:prstGeom prst="rect">
            <a:avLst/>
          </a:prstGeom>
          <a:noFill/>
        </p:spPr>
        <p:txBody>
          <a:bodyPr wrap="none" rtlCol="0">
            <a:spAutoFit/>
          </a:bodyPr>
          <a:lstStyle/>
          <a:p>
            <a:r>
              <a:rPr lang="en-US" dirty="0"/>
              <a:t>8</a:t>
            </a:r>
          </a:p>
        </p:txBody>
      </p:sp>
      <p:graphicFrame>
        <p:nvGraphicFramePr>
          <p:cNvPr id="8" name="Chart 7">
            <a:extLst>
              <a:ext uri="{FF2B5EF4-FFF2-40B4-BE49-F238E27FC236}">
                <a16:creationId xmlns:a16="http://schemas.microsoft.com/office/drawing/2014/main" id="{697634D8-6AEB-47BC-B005-7A9FE6B88B5D}"/>
              </a:ext>
            </a:extLst>
          </p:cNvPr>
          <p:cNvGraphicFramePr>
            <a:graphicFrameLocks/>
          </p:cNvGraphicFramePr>
          <p:nvPr>
            <p:extLst>
              <p:ext uri="{D42A27DB-BD31-4B8C-83A1-F6EECF244321}">
                <p14:modId xmlns:p14="http://schemas.microsoft.com/office/powerpoint/2010/main" val="3333723365"/>
              </p:ext>
            </p:extLst>
          </p:nvPr>
        </p:nvGraphicFramePr>
        <p:xfrm>
          <a:off x="145350" y="1183839"/>
          <a:ext cx="4842286" cy="253976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E925C9A7-0576-4DC4-A3CE-9978EE73B347}"/>
              </a:ext>
            </a:extLst>
          </p:cNvPr>
          <p:cNvGraphicFramePr>
            <a:graphicFrameLocks/>
          </p:cNvGraphicFramePr>
          <p:nvPr>
            <p:extLst>
              <p:ext uri="{D42A27DB-BD31-4B8C-83A1-F6EECF244321}">
                <p14:modId xmlns:p14="http://schemas.microsoft.com/office/powerpoint/2010/main" val="2264880749"/>
              </p:ext>
            </p:extLst>
          </p:nvPr>
        </p:nvGraphicFramePr>
        <p:xfrm>
          <a:off x="145350" y="3961364"/>
          <a:ext cx="4842286" cy="252491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8" name="Chart 17">
            <a:extLst>
              <a:ext uri="{FF2B5EF4-FFF2-40B4-BE49-F238E27FC236}">
                <a16:creationId xmlns:a16="http://schemas.microsoft.com/office/drawing/2014/main" id="{75BF93D9-178D-91EA-A733-A97BFB56A342}"/>
              </a:ext>
            </a:extLst>
          </p:cNvPr>
          <p:cNvGraphicFramePr>
            <a:graphicFrameLocks/>
          </p:cNvGraphicFramePr>
          <p:nvPr>
            <p:extLst>
              <p:ext uri="{D42A27DB-BD31-4B8C-83A1-F6EECF244321}">
                <p14:modId xmlns:p14="http://schemas.microsoft.com/office/powerpoint/2010/main" val="3346799813"/>
              </p:ext>
            </p:extLst>
          </p:nvPr>
        </p:nvGraphicFramePr>
        <p:xfrm>
          <a:off x="5846144" y="2688133"/>
          <a:ext cx="5662632" cy="3250003"/>
        </p:xfrm>
        <a:graphic>
          <a:graphicData uri="http://schemas.openxmlformats.org/drawingml/2006/chart">
            <c:chart xmlns:c="http://schemas.openxmlformats.org/drawingml/2006/chart" xmlns:r="http://schemas.openxmlformats.org/officeDocument/2006/relationships" r:id="rId8"/>
          </a:graphicData>
        </a:graphic>
      </p:graphicFrame>
      <p:sp>
        <p:nvSpPr>
          <p:cNvPr id="19" name="Content Placeholder 2">
            <a:extLst>
              <a:ext uri="{FF2B5EF4-FFF2-40B4-BE49-F238E27FC236}">
                <a16:creationId xmlns:a16="http://schemas.microsoft.com/office/drawing/2014/main" id="{AE45AEFD-F945-BD7D-775C-095A5C3599A5}"/>
              </a:ext>
            </a:extLst>
          </p:cNvPr>
          <p:cNvSpPr txBox="1">
            <a:spLocks/>
          </p:cNvSpPr>
          <p:nvPr/>
        </p:nvSpPr>
        <p:spPr>
          <a:xfrm>
            <a:off x="6102875" y="6116943"/>
            <a:ext cx="5149170" cy="3693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t>Scattered Trends across parts and processes</a:t>
            </a:r>
          </a:p>
          <a:p>
            <a:pPr marL="0" indent="0">
              <a:buFont typeface="Arial" panose="020B0604020202020204" pitchFamily="34" charset="0"/>
              <a:buNone/>
            </a:pPr>
            <a:endParaRPr lang="en-US" dirty="0"/>
          </a:p>
        </p:txBody>
      </p:sp>
      <p:pic>
        <p:nvPicPr>
          <p:cNvPr id="20" name="Picture 2" descr="DVIDS - Images - AFRL Primary Logos [Image 1 of 6]">
            <a:extLst>
              <a:ext uri="{FF2B5EF4-FFF2-40B4-BE49-F238E27FC236}">
                <a16:creationId xmlns:a16="http://schemas.microsoft.com/office/drawing/2014/main" id="{7C0033C8-3E6A-5157-1758-FF276C68B3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79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502A8-A554-6E57-FAA7-1D1D25BA4861}"/>
            </a:ext>
          </a:extLst>
        </p:cNvPr>
        <p:cNvGrpSpPr/>
        <p:nvPr/>
      </p:nvGrpSpPr>
      <p:grpSpPr>
        <a:xfrm>
          <a:off x="0" y="0"/>
          <a:ext cx="0" cy="0"/>
          <a:chOff x="0" y="0"/>
          <a:chExt cx="0" cy="0"/>
        </a:xfrm>
      </p:grpSpPr>
      <p:sp>
        <p:nvSpPr>
          <p:cNvPr id="7" name="Google Shape;106;p2">
            <a:extLst>
              <a:ext uri="{FF2B5EF4-FFF2-40B4-BE49-F238E27FC236}">
                <a16:creationId xmlns:a16="http://schemas.microsoft.com/office/drawing/2014/main" id="{4E8E9ACA-6FCE-FCDE-71C5-8DB4089151B6}"/>
              </a:ext>
            </a:extLst>
          </p:cNvPr>
          <p:cNvSpPr txBox="1"/>
          <p:nvPr/>
        </p:nvSpPr>
        <p:spPr>
          <a:xfrm>
            <a:off x="1100433" y="228647"/>
            <a:ext cx="2662673" cy="630902"/>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500" b="1">
                <a:solidFill>
                  <a:schemeClr val="dk1"/>
                </a:solidFill>
                <a:latin typeface="Times New Roman"/>
                <a:ea typeface="Times New Roman"/>
                <a:cs typeface="Times New Roman"/>
                <a:sym typeface="Times New Roman"/>
              </a:rPr>
              <a:t>Results</a:t>
            </a:r>
            <a:endParaRPr sz="3500"/>
          </a:p>
        </p:txBody>
      </p:sp>
      <p:sp>
        <p:nvSpPr>
          <p:cNvPr id="11" name="Google Shape;107;p2">
            <a:extLst>
              <a:ext uri="{FF2B5EF4-FFF2-40B4-BE49-F238E27FC236}">
                <a16:creationId xmlns:a16="http://schemas.microsoft.com/office/drawing/2014/main" id="{75DC0B53-B028-D083-83D0-739E3C83A8D9}"/>
              </a:ext>
            </a:extLst>
          </p:cNvPr>
          <p:cNvSpPr/>
          <p:nvPr/>
        </p:nvSpPr>
        <p:spPr>
          <a:xfrm>
            <a:off x="0" y="6724036"/>
            <a:ext cx="12192000" cy="133964"/>
          </a:xfrm>
          <a:prstGeom prst="rect">
            <a:avLst/>
          </a:prstGeom>
          <a:solidFill>
            <a:srgbClr val="0C23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8BE25"/>
              </a:solidFill>
              <a:latin typeface="Arial"/>
              <a:ea typeface="Arial"/>
              <a:cs typeface="Arial"/>
              <a:sym typeface="Arial"/>
            </a:endParaRPr>
          </a:p>
        </p:txBody>
      </p:sp>
      <p:pic>
        <p:nvPicPr>
          <p:cNvPr id="14" name="Picture 13">
            <a:extLst>
              <a:ext uri="{FF2B5EF4-FFF2-40B4-BE49-F238E27FC236}">
                <a16:creationId xmlns:a16="http://schemas.microsoft.com/office/drawing/2014/main" id="{DB68DD84-CF45-8AEE-120A-C824E5FBE08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053" y="175871"/>
            <a:ext cx="775259" cy="71711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B200C2AD-549D-B9E9-E49D-2FC4CFD6A8F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445259" y="175871"/>
            <a:ext cx="855786" cy="90142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D948206E-3B2B-FB94-E338-21AEE741472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336214" y="23495"/>
            <a:ext cx="855785" cy="11424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3CA690-C65A-039B-3657-00E51EC075C8}"/>
              </a:ext>
            </a:extLst>
          </p:cNvPr>
          <p:cNvSpPr txBox="1"/>
          <p:nvPr/>
        </p:nvSpPr>
        <p:spPr>
          <a:xfrm>
            <a:off x="11840889" y="6354704"/>
            <a:ext cx="308098" cy="369332"/>
          </a:xfrm>
          <a:prstGeom prst="rect">
            <a:avLst/>
          </a:prstGeom>
          <a:noFill/>
        </p:spPr>
        <p:txBody>
          <a:bodyPr wrap="none" rtlCol="0">
            <a:spAutoFit/>
          </a:bodyPr>
          <a:lstStyle/>
          <a:p>
            <a:r>
              <a:rPr lang="en-US" dirty="0"/>
              <a:t>9</a:t>
            </a:r>
          </a:p>
        </p:txBody>
      </p:sp>
      <p:sp>
        <p:nvSpPr>
          <p:cNvPr id="19" name="Content Placeholder 2">
            <a:extLst>
              <a:ext uri="{FF2B5EF4-FFF2-40B4-BE49-F238E27FC236}">
                <a16:creationId xmlns:a16="http://schemas.microsoft.com/office/drawing/2014/main" id="{EFACB669-58C5-8554-557F-FF30484007FC}"/>
              </a:ext>
            </a:extLst>
          </p:cNvPr>
          <p:cNvSpPr txBox="1">
            <a:spLocks/>
          </p:cNvSpPr>
          <p:nvPr/>
        </p:nvSpPr>
        <p:spPr>
          <a:xfrm>
            <a:off x="5711819" y="5981353"/>
            <a:ext cx="6052287" cy="61501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dirty="0"/>
              <a:t>Clear trend that processes involving heat treatment relieved residual stresses</a:t>
            </a:r>
          </a:p>
          <a:p>
            <a:pPr marL="0" indent="0">
              <a:buFont typeface="Arial" panose="020B0604020202020204" pitchFamily="34" charset="0"/>
              <a:buNone/>
            </a:pPr>
            <a:endParaRPr lang="en-US" dirty="0"/>
          </a:p>
        </p:txBody>
      </p:sp>
      <p:graphicFrame>
        <p:nvGraphicFramePr>
          <p:cNvPr id="2" name="Chart 1">
            <a:extLst>
              <a:ext uri="{FF2B5EF4-FFF2-40B4-BE49-F238E27FC236}">
                <a16:creationId xmlns:a16="http://schemas.microsoft.com/office/drawing/2014/main" id="{2FDEA496-685F-423F-945D-D752639ECB28}"/>
              </a:ext>
            </a:extLst>
          </p:cNvPr>
          <p:cNvGraphicFramePr>
            <a:graphicFrameLocks/>
          </p:cNvGraphicFramePr>
          <p:nvPr>
            <p:extLst>
              <p:ext uri="{D42A27DB-BD31-4B8C-83A1-F6EECF244321}">
                <p14:modId xmlns:p14="http://schemas.microsoft.com/office/powerpoint/2010/main" val="2107827869"/>
              </p:ext>
            </p:extLst>
          </p:nvPr>
        </p:nvGraphicFramePr>
        <p:xfrm>
          <a:off x="5846144" y="2603677"/>
          <a:ext cx="5662631" cy="325000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 name="Chart 4">
            <a:extLst>
              <a:ext uri="{FF2B5EF4-FFF2-40B4-BE49-F238E27FC236}">
                <a16:creationId xmlns:a16="http://schemas.microsoft.com/office/drawing/2014/main" id="{6E74414E-751F-4A0F-B236-984142956ACF}"/>
              </a:ext>
            </a:extLst>
          </p:cNvPr>
          <p:cNvGraphicFramePr>
            <a:graphicFrameLocks/>
          </p:cNvGraphicFramePr>
          <p:nvPr>
            <p:extLst>
              <p:ext uri="{D42A27DB-BD31-4B8C-83A1-F6EECF244321}">
                <p14:modId xmlns:p14="http://schemas.microsoft.com/office/powerpoint/2010/main" val="1345135558"/>
              </p:ext>
            </p:extLst>
          </p:nvPr>
        </p:nvGraphicFramePr>
        <p:xfrm>
          <a:off x="145349" y="1197395"/>
          <a:ext cx="4842285" cy="253553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Chart 5">
            <a:extLst>
              <a:ext uri="{FF2B5EF4-FFF2-40B4-BE49-F238E27FC236}">
                <a16:creationId xmlns:a16="http://schemas.microsoft.com/office/drawing/2014/main" id="{CE05A52A-A62B-4811-B427-25522B522111}"/>
              </a:ext>
            </a:extLst>
          </p:cNvPr>
          <p:cNvGraphicFramePr>
            <a:graphicFrameLocks/>
          </p:cNvGraphicFramePr>
          <p:nvPr>
            <p:extLst>
              <p:ext uri="{D42A27DB-BD31-4B8C-83A1-F6EECF244321}">
                <p14:modId xmlns:p14="http://schemas.microsoft.com/office/powerpoint/2010/main" val="181875608"/>
              </p:ext>
            </p:extLst>
          </p:nvPr>
        </p:nvGraphicFramePr>
        <p:xfrm>
          <a:off x="161052" y="3850659"/>
          <a:ext cx="4842285" cy="2778694"/>
        </p:xfrm>
        <a:graphic>
          <a:graphicData uri="http://schemas.openxmlformats.org/drawingml/2006/chart">
            <c:chart xmlns:c="http://schemas.openxmlformats.org/drawingml/2006/chart" xmlns:r="http://schemas.openxmlformats.org/officeDocument/2006/relationships" r:id="rId8"/>
          </a:graphicData>
        </a:graphic>
      </p:graphicFrame>
      <p:sp>
        <p:nvSpPr>
          <p:cNvPr id="10" name="Content Placeholder 2">
            <a:extLst>
              <a:ext uri="{FF2B5EF4-FFF2-40B4-BE49-F238E27FC236}">
                <a16:creationId xmlns:a16="http://schemas.microsoft.com/office/drawing/2014/main" id="{583C1517-AD5E-F864-B5CA-F3E06E714127}"/>
              </a:ext>
            </a:extLst>
          </p:cNvPr>
          <p:cNvSpPr txBox="1">
            <a:spLocks/>
          </p:cNvSpPr>
          <p:nvPr/>
        </p:nvSpPr>
        <p:spPr>
          <a:xfrm>
            <a:off x="5118265" y="1178896"/>
            <a:ext cx="6738380" cy="13061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600" u="sng" dirty="0"/>
              <a:t>Effects of Post Processing Operations</a:t>
            </a:r>
          </a:p>
          <a:p>
            <a:pPr marL="0" indent="0" algn="ctr">
              <a:buNone/>
            </a:pPr>
            <a:r>
              <a:rPr lang="en-US" sz="2600" dirty="0"/>
              <a:t>Heat Treatment reduced residual stress by 70% on average</a:t>
            </a:r>
          </a:p>
          <a:p>
            <a:pPr marL="0" indent="0">
              <a:buFont typeface="Arial" panose="020B0604020202020204" pitchFamily="34" charset="0"/>
              <a:buNone/>
            </a:pPr>
            <a:endParaRPr lang="en-US" dirty="0"/>
          </a:p>
        </p:txBody>
      </p:sp>
      <p:pic>
        <p:nvPicPr>
          <p:cNvPr id="12" name="Picture 2" descr="DVIDS - Images - AFRL Primary Logos [Image 1 of 6]">
            <a:extLst>
              <a:ext uri="{FF2B5EF4-FFF2-40B4-BE49-F238E27FC236}">
                <a16:creationId xmlns:a16="http://schemas.microsoft.com/office/drawing/2014/main" id="{234E13BB-D9EF-840E-6176-6FBAC31A6A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1030" y="398136"/>
            <a:ext cx="2067295" cy="449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915164"/>
      </p:ext>
    </p:extLst>
  </p:cSld>
  <p:clrMapOvr>
    <a:masterClrMapping/>
  </p:clrMapOvr>
</p:sld>
</file>

<file path=ppt/theme/theme1.xml><?xml version="1.0" encoding="utf-8"?>
<a:theme xmlns:a="http://schemas.openxmlformats.org/drawingml/2006/main" name="Office Theme">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8A5A1E0A-FD49-45FC-8E14-83D8463AB858}"/>
</file>

<file path=customXml/itemProps2.xml><?xml version="1.0" encoding="utf-8"?>
<ds:datastoreItem xmlns:ds="http://schemas.openxmlformats.org/officeDocument/2006/customXml" ds:itemID="{430CE70D-9C60-4822-8159-342707772530}">
  <ds:schemaRefs>
    <ds:schemaRef ds:uri="http://schemas.microsoft.com/sharepoint/v3/contenttype/forms"/>
  </ds:schemaRefs>
</ds:datastoreItem>
</file>

<file path=customXml/itemProps3.xml><?xml version="1.0" encoding="utf-8"?>
<ds:datastoreItem xmlns:ds="http://schemas.openxmlformats.org/officeDocument/2006/customXml" ds:itemID="{8C59B89C-2A71-4CDE-9FA3-637A53A34987}">
  <ds:schemaRefs>
    <ds:schemaRef ds:uri="http://purl.org/dc/terms/"/>
    <ds:schemaRef ds:uri="http://schemas.microsoft.com/office/2006/documentManagement/types"/>
    <ds:schemaRef ds:uri="http://www.w3.org/XML/1998/namespace"/>
    <ds:schemaRef ds:uri="http://schemas.openxmlformats.org/package/2006/metadata/core-properties"/>
    <ds:schemaRef ds:uri="http://purl.org/dc/elements/1.1/"/>
    <ds:schemaRef ds:uri="5e9764e1-9d56-49ce-b586-8eaf9dac53c1"/>
    <ds:schemaRef ds:uri="http://schemas.microsoft.com/office/infopath/2007/PartnerControls"/>
    <ds:schemaRef ds:uri="http://purl.org/dc/dcmitype/"/>
    <ds:schemaRef ds:uri="ea5ebdcc-98d4-44cf-ab22-0c3af3acef5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351</TotalTime>
  <Words>1072</Words>
  <Application>Microsoft Office PowerPoint</Application>
  <PresentationFormat>Widescreen</PresentationFormat>
  <Paragraphs>237</Paragraphs>
  <Slides>15</Slides>
  <Notes>15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Aptos Display</vt:lpstr>
      <vt:lpstr>Arial</vt:lpstr>
      <vt:lpstr>Times New Roman</vt:lpstr>
      <vt:lpstr>Office Theme</vt:lpstr>
      <vt:lpstr>Examining Effects of Post-Processing Operations on Laser Powder Bed Fusion 3D Printed Parts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Auer, Molly Lucky - (mollyauer)</dc:creator>
  <cp:lastModifiedBy>Auer, Molly Lucky - (mollyauer)</cp:lastModifiedBy>
  <cp:revision>2</cp:revision>
  <dcterms:created xsi:type="dcterms:W3CDTF">2025-03-06T23:34:52Z</dcterms:created>
  <dcterms:modified xsi:type="dcterms:W3CDTF">2025-04-04T21:57:09Z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y fmtid="{D5CDD505-2E9C-101B-9397-08002B2CF9AE}" pid="3" name="MediaServiceImageTags">
    <vt:lpwstr/>
  </property>
</Properties>
</file>